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345" r:id="rId2"/>
    <p:sldId id="713" r:id="rId3"/>
    <p:sldId id="714" r:id="rId4"/>
    <p:sldId id="715" r:id="rId5"/>
    <p:sldId id="717" r:id="rId6"/>
    <p:sldId id="716" r:id="rId7"/>
    <p:sldId id="712" r:id="rId8"/>
    <p:sldId id="347" r:id="rId9"/>
    <p:sldId id="353" r:id="rId10"/>
    <p:sldId id="718" r:id="rId11"/>
    <p:sldId id="356" r:id="rId12"/>
    <p:sldId id="691" r:id="rId13"/>
    <p:sldId id="719" r:id="rId14"/>
    <p:sldId id="720" r:id="rId15"/>
    <p:sldId id="721" r:id="rId16"/>
    <p:sldId id="722" r:id="rId17"/>
    <p:sldId id="723" r:id="rId18"/>
    <p:sldId id="724" r:id="rId19"/>
    <p:sldId id="377" r:id="rId20"/>
    <p:sldId id="359" r:id="rId21"/>
    <p:sldId id="738" r:id="rId22"/>
    <p:sldId id="360" r:id="rId23"/>
    <p:sldId id="361" r:id="rId24"/>
    <p:sldId id="364" r:id="rId25"/>
    <p:sldId id="424" r:id="rId26"/>
    <p:sldId id="737" r:id="rId27"/>
    <p:sldId id="499" r:id="rId28"/>
    <p:sldId id="705" r:id="rId29"/>
    <p:sldId id="740" r:id="rId30"/>
    <p:sldId id="693" r:id="rId31"/>
    <p:sldId id="669" r:id="rId32"/>
    <p:sldId id="692" r:id="rId33"/>
    <p:sldId id="706" r:id="rId34"/>
    <p:sldId id="725" r:id="rId35"/>
    <p:sldId id="726" r:id="rId36"/>
    <p:sldId id="727" r:id="rId37"/>
    <p:sldId id="728" r:id="rId38"/>
    <p:sldId id="729" r:id="rId39"/>
    <p:sldId id="731" r:id="rId40"/>
    <p:sldId id="743" r:id="rId41"/>
    <p:sldId id="747" r:id="rId42"/>
    <p:sldId id="748" r:id="rId43"/>
    <p:sldId id="749" r:id="rId44"/>
    <p:sldId id="381" r:id="rId45"/>
    <p:sldId id="750" r:id="rId46"/>
    <p:sldId id="382" r:id="rId47"/>
    <p:sldId id="383" r:id="rId48"/>
    <p:sldId id="384" r:id="rId49"/>
    <p:sldId id="385" r:id="rId50"/>
    <p:sldId id="386" r:id="rId51"/>
    <p:sldId id="387" r:id="rId52"/>
    <p:sldId id="388" r:id="rId53"/>
    <p:sldId id="389" r:id="rId54"/>
    <p:sldId id="390" r:id="rId55"/>
    <p:sldId id="391" r:id="rId56"/>
    <p:sldId id="392" r:id="rId57"/>
    <p:sldId id="710" r:id="rId58"/>
    <p:sldId id="730" r:id="rId59"/>
    <p:sldId id="709" r:id="rId60"/>
    <p:sldId id="744" r:id="rId61"/>
    <p:sldId id="396" r:id="rId62"/>
    <p:sldId id="732" r:id="rId63"/>
    <p:sldId id="751" r:id="rId64"/>
    <p:sldId id="733" r:id="rId65"/>
    <p:sldId id="734" r:id="rId66"/>
    <p:sldId id="735" r:id="rId67"/>
    <p:sldId id="312" r:id="rId68"/>
  </p:sldIdLst>
  <p:sldSz cx="9144000" cy="6858000" type="screen4x3"/>
  <p:notesSz cx="7010400" cy="92964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159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F92"/>
    <a:srgbClr val="FFB667"/>
    <a:srgbClr val="212121"/>
    <a:srgbClr val="498E87"/>
    <a:srgbClr val="1798A1"/>
    <a:srgbClr val="B2B2B2"/>
    <a:srgbClr val="9F70C0"/>
    <a:srgbClr val="0098A2"/>
    <a:srgbClr val="0067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CADCD9"/>
          </a:solidFill>
        </a:fill>
      </a:tcStyle>
    </a:wholeTbl>
    <a:band2H>
      <a:tcTxStyle/>
      <a:tcStyle>
        <a:tcBdr/>
        <a:fill>
          <a:solidFill>
            <a:srgbClr val="E6EEED"/>
          </a:solidFill>
        </a:fill>
      </a:tcStyle>
    </a:band2H>
    <a:firstCol>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1"/>
          </a:solidFill>
        </a:fill>
      </a:tcStyle>
    </a:firstCol>
    <a:la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1"/>
          </a:solidFill>
        </a:fill>
      </a:tcStyle>
    </a:lastRow>
    <a:fir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D5DBDE"/>
          </a:solidFill>
        </a:fill>
      </a:tcStyle>
    </a:wholeTbl>
    <a:band2H>
      <a:tcTxStyle/>
      <a:tcStyle>
        <a:tcBdr/>
        <a:fill>
          <a:solidFill>
            <a:srgbClr val="EBEEEF"/>
          </a:solidFill>
        </a:fill>
      </a:tcStyle>
    </a:band2H>
    <a:firstCol>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3"/>
          </a:solidFill>
        </a:fill>
      </a:tcStyle>
    </a:firstCol>
    <a:la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3"/>
          </a:solidFill>
        </a:fill>
      </a:tcStyle>
    </a:lastRow>
    <a:fir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8FFCD"/>
          </a:solidFill>
        </a:fill>
      </a:tcStyle>
    </a:wholeTbl>
    <a:band2H>
      <a:tcTxStyle/>
      <a:tcStyle>
        <a:tcBdr/>
        <a:fill>
          <a:solidFill>
            <a:srgbClr val="FCFFE8"/>
          </a:solidFill>
        </a:fill>
      </a:tcStyle>
    </a:band2H>
    <a:firstCol>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6"/>
          </a:solidFill>
        </a:fill>
      </a:tcStyle>
    </a:firstCol>
    <a:la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6"/>
          </a:solidFill>
        </a:fill>
      </a:tcStyle>
    </a:lastRow>
    <a:fir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212121"/>
          </a:solidFill>
        </a:fill>
      </a:tcStyle>
    </a:band2H>
    <a:firstCol>
      <a:tcTxStyle b="on" i="off">
        <a:font>
          <a:latin typeface="Arial"/>
          <a:ea typeface="Arial"/>
          <a:cs typeface="Arial"/>
        </a:font>
        <a:srgbClr val="21212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212121"/>
          </a:solidFill>
        </a:fill>
      </a:tcStyle>
    </a:lastRow>
    <a:firstRow>
      <a:tcTxStyle b="on" i="off">
        <a:font>
          <a:latin typeface="Arial"/>
          <a:ea typeface="Arial"/>
          <a:cs typeface="Arial"/>
        </a:font>
        <a:srgbClr val="212121"/>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wholeTbl>
    <a:band2H>
      <a:tcTxStyle/>
      <a:tcStyle>
        <a:tcBdr/>
        <a:fill>
          <a:solidFill>
            <a:srgbClr val="FFFFFF"/>
          </a:solidFill>
        </a:fill>
      </a:tcStyle>
    </a:band2H>
    <a:firstCol>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firstCol>
    <a:la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lastRow>
    <a:fir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firstRow>
  </a:tblStyle>
  <a:tblStyle styleId="{2708684C-4D16-4618-839F-0558EEFCDFE6}" styleName="">
    <a:tblBg/>
    <a:wholeTbl>
      <a:tcTxStyle b="off"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62" autoAdjust="0"/>
    <p:restoredTop sz="72899"/>
  </p:normalViewPr>
  <p:slideViewPr>
    <p:cSldViewPr snapToGrid="0" snapToObjects="1">
      <p:cViewPr varScale="1">
        <p:scale>
          <a:sx n="49" d="100"/>
          <a:sy n="49" d="100"/>
        </p:scale>
        <p:origin x="1512" y="36"/>
      </p:cViewPr>
      <p:guideLst>
        <p:guide orient="horz" pos="2160"/>
        <p:guide pos="1599"/>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271178A0-09F6-4E72-919F-EEDD578E10A4}" type="datetimeFigureOut">
              <a:rPr lang="en-US" smtClean="0"/>
              <a:t>1/29/2020</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A7A5E51B-BA9C-4E30-B0D7-C45032503E17}" type="slidenum">
              <a:rPr lang="en-US" smtClean="0"/>
              <a:t>‹#›</a:t>
            </a:fld>
            <a:endParaRPr lang="en-US"/>
          </a:p>
        </p:txBody>
      </p:sp>
    </p:spTree>
    <p:extLst>
      <p:ext uri="{BB962C8B-B14F-4D97-AF65-F5344CB8AC3E}">
        <p14:creationId xmlns:p14="http://schemas.microsoft.com/office/powerpoint/2010/main" val="1335204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1181100" y="696913"/>
            <a:ext cx="4648200" cy="3486150"/>
          </a:xfrm>
          <a:prstGeom prst="rect">
            <a:avLst/>
          </a:prstGeom>
        </p:spPr>
        <p:txBody>
          <a:bodyPr lIns="93177" tIns="46589" rIns="93177" bIns="46589"/>
          <a:lstStyle/>
          <a:p>
            <a:endParaRPr/>
          </a:p>
        </p:txBody>
      </p:sp>
      <p:sp>
        <p:nvSpPr>
          <p:cNvPr id="107" name="Shape 107"/>
          <p:cNvSpPr>
            <a:spLocks noGrp="1"/>
          </p:cNvSpPr>
          <p:nvPr>
            <p:ph type="body" sz="quarter" idx="1"/>
          </p:nvPr>
        </p:nvSpPr>
        <p:spPr>
          <a:xfrm>
            <a:off x="934720" y="4415790"/>
            <a:ext cx="5140960" cy="4183380"/>
          </a:xfrm>
          <a:prstGeom prst="rect">
            <a:avLst/>
          </a:prstGeom>
        </p:spPr>
        <p:txBody>
          <a:bodyPr lIns="93177" tIns="46589" rIns="93177" bIns="46589"/>
          <a:lstStyle/>
          <a:p>
            <a:endParaRPr/>
          </a:p>
        </p:txBody>
      </p:sp>
    </p:spTree>
    <p:extLst>
      <p:ext uri="{BB962C8B-B14F-4D97-AF65-F5344CB8AC3E}">
        <p14:creationId xmlns:p14="http://schemas.microsoft.com/office/powerpoint/2010/main" val="3855296182"/>
      </p:ext>
    </p:extLst>
  </p:cSld>
  <p:clrMap bg1="lt1" tx1="dk1" bg2="lt2" tx2="dk2" accent1="accent1" accent2="accent2" accent3="accent3" accent4="accent4" accent5="accent5" accent6="accent6" hlink="hlink" folHlink="folHlink"/>
  <p:notesStyle>
    <a:lvl1pPr latinLnBrk="0">
      <a:defRPr>
        <a:latin typeface="Helvetica Neue"/>
        <a:ea typeface="Helvetica Neue"/>
        <a:cs typeface="Helvetica Neue"/>
        <a:sym typeface="Helvetica Neue"/>
      </a:defRPr>
    </a:lvl1pPr>
    <a:lvl2pPr indent="228600" latinLnBrk="0">
      <a:defRPr>
        <a:latin typeface="Helvetica Neue"/>
        <a:ea typeface="Helvetica Neue"/>
        <a:cs typeface="Helvetica Neue"/>
        <a:sym typeface="Helvetica Neue"/>
      </a:defRPr>
    </a:lvl2pPr>
    <a:lvl3pPr indent="457200" latinLnBrk="0">
      <a:defRPr>
        <a:latin typeface="Helvetica Neue"/>
        <a:ea typeface="Helvetica Neue"/>
        <a:cs typeface="Helvetica Neue"/>
        <a:sym typeface="Helvetica Neue"/>
      </a:defRPr>
    </a:lvl3pPr>
    <a:lvl4pPr indent="685800" latinLnBrk="0">
      <a:defRPr>
        <a:latin typeface="Helvetica Neue"/>
        <a:ea typeface="Helvetica Neue"/>
        <a:cs typeface="Helvetica Neue"/>
        <a:sym typeface="Helvetica Neue"/>
      </a:defRPr>
    </a:lvl4pPr>
    <a:lvl5pPr indent="914400" latinLnBrk="0">
      <a:defRPr>
        <a:latin typeface="Helvetica Neue"/>
        <a:ea typeface="Helvetica Neue"/>
        <a:cs typeface="Helvetica Neue"/>
        <a:sym typeface="Helvetica Neue"/>
      </a:defRPr>
    </a:lvl5pPr>
    <a:lvl6pPr indent="1143000" latinLnBrk="0">
      <a:defRPr>
        <a:latin typeface="Helvetica Neue"/>
        <a:ea typeface="Helvetica Neue"/>
        <a:cs typeface="Helvetica Neue"/>
        <a:sym typeface="Helvetica Neue"/>
      </a:defRPr>
    </a:lvl6pPr>
    <a:lvl7pPr indent="1371600" latinLnBrk="0">
      <a:defRPr>
        <a:latin typeface="Helvetica Neue"/>
        <a:ea typeface="Helvetica Neue"/>
        <a:cs typeface="Helvetica Neue"/>
        <a:sym typeface="Helvetica Neue"/>
      </a:defRPr>
    </a:lvl7pPr>
    <a:lvl8pPr indent="1600200" latinLnBrk="0">
      <a:defRPr>
        <a:latin typeface="Helvetica Neue"/>
        <a:ea typeface="Helvetica Neue"/>
        <a:cs typeface="Helvetica Neue"/>
        <a:sym typeface="Helvetica Neue"/>
      </a:defRPr>
    </a:lvl8pPr>
    <a:lvl9pPr indent="1828800" latinLnBrk="0">
      <a:defRPr>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esignfuckingthinking.tumblr.co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6097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 iPhone 2007 /  </a:t>
            </a:r>
            <a:br>
              <a:rPr lang="en-US" dirty="0"/>
            </a:br>
            <a:r>
              <a:rPr lang="en-US" dirty="0"/>
              <a:t>air conditioner + pants </a:t>
            </a:r>
          </a:p>
        </p:txBody>
      </p:sp>
    </p:spTree>
    <p:extLst>
      <p:ext uri="{BB962C8B-B14F-4D97-AF65-F5344CB8AC3E}">
        <p14:creationId xmlns:p14="http://schemas.microsoft.com/office/powerpoint/2010/main" val="218556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https://designfuckingthinking.tumblr.com/</a:t>
            </a:r>
            <a:endParaRPr lang="en-US" dirty="0"/>
          </a:p>
        </p:txBody>
      </p:sp>
    </p:spTree>
    <p:extLst>
      <p:ext uri="{BB962C8B-B14F-4D97-AF65-F5344CB8AC3E}">
        <p14:creationId xmlns:p14="http://schemas.microsoft.com/office/powerpoint/2010/main" val="1005261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3600" b="1">
                <a:latin typeface="+mn-lt"/>
                <a:ea typeface="+mn-ea"/>
                <a:cs typeface="+mn-cs"/>
                <a:sym typeface="Helvetica"/>
              </a:defRPr>
            </a:pPr>
            <a:r>
              <a:rPr lang="en-US" sz="2400" b="1" dirty="0">
                <a:latin typeface="Helvetica Neue"/>
                <a:ea typeface="Helvetica Neue"/>
                <a:cs typeface="Helvetica Neue"/>
                <a:sym typeface="Helvetica"/>
              </a:rPr>
              <a:t>Essentially:</a:t>
            </a:r>
          </a:p>
          <a:p>
            <a:pPr>
              <a:spcBef>
                <a:spcPts val="1000"/>
              </a:spcBef>
            </a:pPr>
            <a:endParaRPr lang="en-US" sz="1800" b="0" dirty="0">
              <a:solidFill>
                <a:srgbClr val="CCCCCC"/>
              </a:solidFill>
              <a:latin typeface="Helvetica Neue"/>
              <a:ea typeface="Helvetica Neue"/>
              <a:cs typeface="Helvetica Neue"/>
              <a:sym typeface="Helvetica Neue"/>
            </a:endParaRPr>
          </a:p>
          <a:p>
            <a:pPr>
              <a:defRPr b="1">
                <a:solidFill>
                  <a:srgbClr val="CCCCCC"/>
                </a:solidFill>
                <a:latin typeface="+mn-lt"/>
                <a:ea typeface="+mn-ea"/>
                <a:cs typeface="+mn-cs"/>
                <a:sym typeface="Helvetica"/>
              </a:defRPr>
            </a:pPr>
            <a:r>
              <a:rPr lang="en-US" b="0" dirty="0">
                <a:solidFill>
                  <a:srgbClr val="CCCCCC"/>
                </a:solidFill>
                <a:latin typeface="Helvetica Neue"/>
                <a:ea typeface="Helvetica Neue"/>
                <a:cs typeface="Helvetica Neue"/>
                <a:sym typeface="Helvetica"/>
              </a:rPr>
              <a:t>Starts with research re: user needs </a:t>
            </a:r>
          </a:p>
          <a:p>
            <a:pPr>
              <a:defRPr b="1">
                <a:solidFill>
                  <a:srgbClr val="CCCCCC"/>
                </a:solidFill>
                <a:latin typeface="+mn-lt"/>
                <a:ea typeface="+mn-ea"/>
                <a:cs typeface="+mn-cs"/>
                <a:sym typeface="Helvetica"/>
              </a:defRPr>
            </a:pPr>
            <a:r>
              <a:rPr lang="en-US" b="0" dirty="0">
                <a:solidFill>
                  <a:srgbClr val="CCCCCC"/>
                </a:solidFill>
                <a:latin typeface="Helvetica Neue"/>
                <a:ea typeface="Helvetica Neue"/>
                <a:cs typeface="Helvetica Neue"/>
                <a:sym typeface="Helvetica"/>
              </a:rPr>
              <a:t>Not linear</a:t>
            </a:r>
            <a:br>
              <a:rPr lang="en-US" b="0" dirty="0">
                <a:solidFill>
                  <a:srgbClr val="CCCCCC"/>
                </a:solidFill>
                <a:latin typeface="Helvetica Neue"/>
                <a:ea typeface="Helvetica Neue"/>
                <a:cs typeface="Helvetica Neue"/>
                <a:sym typeface="Helvetica"/>
              </a:rPr>
            </a:br>
            <a:r>
              <a:rPr lang="en-US" b="0" dirty="0">
                <a:solidFill>
                  <a:srgbClr val="CCCCCC"/>
                </a:solidFill>
                <a:latin typeface="Helvetica Neue"/>
                <a:ea typeface="Helvetica Neue"/>
                <a:cs typeface="Helvetica Neue"/>
                <a:sym typeface="Helvetica"/>
              </a:rPr>
              <a:t>Diverge + converge </a:t>
            </a:r>
            <a:br>
              <a:rPr lang="en-US" b="0" dirty="0">
                <a:solidFill>
                  <a:srgbClr val="CCCCCC"/>
                </a:solidFill>
                <a:latin typeface="Helvetica Neue"/>
                <a:ea typeface="Helvetica Neue"/>
                <a:cs typeface="Helvetica Neue"/>
                <a:sym typeface="Helvetica"/>
              </a:rPr>
            </a:br>
            <a:r>
              <a:rPr lang="en-US" b="0" dirty="0">
                <a:solidFill>
                  <a:srgbClr val="CCCCCC"/>
                </a:solidFill>
                <a:latin typeface="Helvetica Neue"/>
                <a:ea typeface="Helvetica Neue"/>
                <a:cs typeface="Helvetica Neue"/>
                <a:sym typeface="Helvetica"/>
              </a:rPr>
              <a:t>Generative, constructive</a:t>
            </a:r>
            <a:br>
              <a:rPr lang="en-US" b="0" dirty="0">
                <a:solidFill>
                  <a:srgbClr val="CCCCCC"/>
                </a:solidFill>
                <a:latin typeface="Helvetica Neue"/>
                <a:ea typeface="Helvetica Neue"/>
                <a:cs typeface="Helvetica Neue"/>
                <a:sym typeface="Helvetica"/>
              </a:rPr>
            </a:br>
            <a:r>
              <a:rPr lang="en-US" b="0" dirty="0">
                <a:solidFill>
                  <a:srgbClr val="CCCCCC"/>
                </a:solidFill>
                <a:latin typeface="Helvetica Neue"/>
                <a:ea typeface="Helvetica Neue"/>
                <a:cs typeface="Helvetica Neue"/>
                <a:sym typeface="Helvetica"/>
              </a:rPr>
              <a:t>Iterative </a:t>
            </a:r>
            <a:endParaRPr lang="en-US" b="0" dirty="0"/>
          </a:p>
        </p:txBody>
      </p:sp>
    </p:spTree>
    <p:extLst>
      <p:ext uri="{BB962C8B-B14F-4D97-AF65-F5344CB8AC3E}">
        <p14:creationId xmlns:p14="http://schemas.microsoft.com/office/powerpoint/2010/main" val="1113913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2464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0804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81627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7378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1"/>
          <p:cNvSpPr>
            <a:spLocks noGrp="1" noRot="1" noChangeAspect="1" noChangeArrowheads="1"/>
          </p:cNvSpPr>
          <p:nvPr>
            <p:ph type="sldImg"/>
          </p:nvPr>
        </p:nvSpPr>
        <p:spPr/>
      </p:sp>
      <p:sp>
        <p:nvSpPr>
          <p:cNvPr id="131074" name="Rectangle 2"/>
          <p:cNvSpPr>
            <a:spLocks noGrp="1" noChangeArrowheads="1"/>
          </p:cNvSpPr>
          <p:nvPr>
            <p:ph type="body" idx="1"/>
          </p:nvPr>
        </p:nvSpPr>
        <p:spPr/>
        <p:txBody>
          <a:bodyPr/>
          <a:lstStyle/>
          <a:p>
            <a:pPr defTabSz="342895">
              <a:defRPr/>
            </a:pPr>
            <a:r>
              <a:rPr lang="en-US">
                <a:ea typeface="ＭＳ Ｐゴシック" charset="0"/>
              </a:rPr>
              <a:t>Main Talking Points:</a:t>
            </a:r>
          </a:p>
          <a:p>
            <a:pPr defTabSz="342895">
              <a:defRPr/>
            </a:pPr>
            <a:r>
              <a:rPr lang="en-US">
                <a:ea typeface="ＭＳ Ｐゴシック" charset="0"/>
              </a:rPr>
              <a:t>x</a:t>
            </a:r>
          </a:p>
          <a:p>
            <a:pPr defTabSz="342895">
              <a:defRPr/>
            </a:pPr>
            <a:r>
              <a:rPr lang="en-US">
                <a:ea typeface="ＭＳ Ｐゴシック" charset="0"/>
              </a:rPr>
              <a:t>Example:</a:t>
            </a:r>
          </a:p>
          <a:p>
            <a:pPr defTabSz="342895">
              <a:defRPr/>
            </a:pPr>
            <a:endParaRPr lang="en-US">
              <a:ea typeface="ＭＳ Ｐゴシック" charset="0"/>
            </a:endParaRPr>
          </a:p>
          <a:p>
            <a:pPr defTabSz="342895">
              <a:defRPr/>
            </a:pPr>
            <a:r>
              <a:rPr lang="en-US">
                <a:ea typeface="ＭＳ Ｐゴシック" charset="0"/>
              </a:rPr>
              <a:t>Activity Instructions:</a:t>
            </a:r>
          </a:p>
          <a:p>
            <a:pPr defTabSz="342895">
              <a:defRPr/>
            </a:pPr>
            <a:r>
              <a:rPr lang="en-US">
                <a:ea typeface="ＭＳ Ｐゴシック" charset="0"/>
              </a:rPr>
              <a:t>x</a:t>
            </a:r>
          </a:p>
          <a:p>
            <a:pPr defTabSz="342895">
              <a:defRPr/>
            </a:pPr>
            <a:r>
              <a:rPr lang="en-US">
                <a:ea typeface="ＭＳ Ｐゴシック" charset="0"/>
              </a:rPr>
              <a:t>Activity Management: </a:t>
            </a:r>
          </a:p>
          <a:p>
            <a:pPr defTabSz="342895">
              <a:defRPr/>
            </a:pPr>
            <a:r>
              <a:rPr lang="en-US">
                <a:ea typeface="ＭＳ Ｐゴシック" charset="0"/>
              </a:rPr>
              <a:t>x</a:t>
            </a:r>
          </a:p>
          <a:p>
            <a:pPr defTabSz="342895">
              <a:defRPr/>
            </a:pPr>
            <a:r>
              <a:rPr lang="en-US">
                <a:ea typeface="ＭＳ Ｐゴシック" charset="0"/>
              </a:rPr>
              <a:t>Reflection:</a:t>
            </a:r>
          </a:p>
          <a:p>
            <a:pPr defTabSz="342895">
              <a:defRPr/>
            </a:pPr>
            <a:r>
              <a:rPr lang="en-US">
                <a:ea typeface="ＭＳ Ｐゴシック" charset="0"/>
              </a:rPr>
              <a:t>x</a:t>
            </a:r>
          </a:p>
          <a:p>
            <a:pPr defTabSz="342895">
              <a:defRPr/>
            </a:pPr>
            <a:r>
              <a:rPr lang="en-US">
                <a:ea typeface="ＭＳ Ｐゴシック" charset="0"/>
              </a:rPr>
              <a:t>Transition:</a:t>
            </a:r>
          </a:p>
        </p:txBody>
      </p:sp>
    </p:spTree>
    <p:extLst>
      <p:ext uri="{BB962C8B-B14F-4D97-AF65-F5344CB8AC3E}">
        <p14:creationId xmlns:p14="http://schemas.microsoft.com/office/powerpoint/2010/main" val="1655870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1262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Omit</a:t>
            </a:r>
            <a:r>
              <a:rPr lang="en-US" baseline="0" dirty="0"/>
              <a:t> activity if behind on time? (Per Corinne’s deck, omitted in Sept 2019, NYC.)</a:t>
            </a:r>
            <a:br>
              <a:rPr lang="en-US" baseline="0" dirty="0"/>
            </a:br>
            <a:br>
              <a:rPr lang="en-US" baseline="0" dirty="0"/>
            </a:br>
            <a:r>
              <a:rPr lang="en-US" baseline="0" dirty="0"/>
              <a:t>FACILITATOR: Peter</a:t>
            </a:r>
            <a:endParaRPr lang="en-US" dirty="0"/>
          </a:p>
        </p:txBody>
      </p:sp>
    </p:spTree>
    <p:extLst>
      <p:ext uri="{BB962C8B-B14F-4D97-AF65-F5344CB8AC3E}">
        <p14:creationId xmlns:p14="http://schemas.microsoft.com/office/powerpoint/2010/main" val="3169307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5977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Omit</a:t>
            </a:r>
            <a:r>
              <a:rPr lang="en-US" baseline="0" dirty="0"/>
              <a:t> activity if behind on time? (Per Corinne’s deck, omitted in Sept 2019, NYC.)</a:t>
            </a:r>
            <a:br>
              <a:rPr lang="en-US" baseline="0" dirty="0"/>
            </a:br>
            <a:br>
              <a:rPr lang="en-US" baseline="0" dirty="0"/>
            </a:br>
            <a:r>
              <a:rPr lang="en-US" baseline="0" dirty="0"/>
              <a:t>FACILITATOR: Peter</a:t>
            </a:r>
            <a:endParaRPr lang="en-US" dirty="0"/>
          </a:p>
          <a:p>
            <a:endParaRPr lang="en-US" dirty="0"/>
          </a:p>
        </p:txBody>
      </p:sp>
    </p:spTree>
    <p:extLst>
      <p:ext uri="{BB962C8B-B14F-4D97-AF65-F5344CB8AC3E}">
        <p14:creationId xmlns:p14="http://schemas.microsoft.com/office/powerpoint/2010/main" val="303407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Omit</a:t>
            </a:r>
            <a:r>
              <a:rPr lang="en-US" baseline="0" dirty="0"/>
              <a:t> activity if behind on time? (Per Corinne’s deck, omitted in Sept 2019, NYC.)</a:t>
            </a:r>
            <a:br>
              <a:rPr lang="en-US" baseline="0" dirty="0"/>
            </a:br>
            <a:br>
              <a:rPr lang="en-US" baseline="0" dirty="0"/>
            </a:br>
            <a:r>
              <a:rPr lang="en-US" baseline="0" dirty="0"/>
              <a:t>FACILITATOR: Peter</a:t>
            </a:r>
            <a:endParaRPr lang="en-US" dirty="0"/>
          </a:p>
        </p:txBody>
      </p:sp>
    </p:spTree>
    <p:extLst>
      <p:ext uri="{BB962C8B-B14F-4D97-AF65-F5344CB8AC3E}">
        <p14:creationId xmlns:p14="http://schemas.microsoft.com/office/powerpoint/2010/main" val="3651725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2464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7366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2464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latin typeface="Helvetica Neue"/>
                <a:ea typeface="Helvetica Neue"/>
                <a:cs typeface="Helvetica Neue"/>
                <a:sym typeface="Helvetica Neue"/>
              </a:rPr>
              <a:t>An access check-in allows people to share any access needs they might have, if they feel comfortable.</a:t>
            </a:r>
            <a:r>
              <a:rPr lang="en-US" b="1" dirty="0">
                <a:effectLst/>
                <a:latin typeface="Helvetica Neue"/>
                <a:ea typeface="Helvetica Neue"/>
                <a:cs typeface="Helvetica Neue"/>
                <a:sym typeface="Helvetica Neue"/>
              </a:rPr>
              <a:t> </a:t>
            </a:r>
          </a:p>
          <a:p>
            <a:endParaRPr lang="en-US" b="1" dirty="0">
              <a:effectLst/>
              <a:latin typeface="Helvetica Neue"/>
              <a:ea typeface="Helvetica Neue"/>
              <a:cs typeface="Helvetica Neue"/>
              <a:sym typeface="Helvetica Neue"/>
            </a:endParaRPr>
          </a:p>
          <a:p>
            <a:r>
              <a:rPr lang="en-US" b="1" dirty="0">
                <a:effectLst/>
                <a:latin typeface="Helvetica Neue"/>
                <a:ea typeface="Helvetica Neue"/>
                <a:cs typeface="Helvetica Neue"/>
                <a:sym typeface="Helvetica Neue"/>
              </a:rPr>
              <a:t>For example, </a:t>
            </a:r>
            <a:r>
              <a:rPr lang="en-US" b="0" dirty="0">
                <a:effectLst/>
                <a:latin typeface="Helvetica Neue"/>
                <a:ea typeface="Helvetica Neue"/>
                <a:cs typeface="Helvetica Neue"/>
                <a:sym typeface="Helvetica Neue"/>
              </a:rPr>
              <a:t>“I may need to step out of the room from time to time” or </a:t>
            </a:r>
            <a:r>
              <a:rPr lang="en-US" b="1" dirty="0">
                <a:effectLst/>
                <a:latin typeface="Helvetica Neue"/>
                <a:ea typeface="Helvetica Neue"/>
                <a:cs typeface="Helvetica Neue"/>
                <a:sym typeface="Helvetica Neue"/>
              </a:rPr>
              <a:t>“I will often go to the back of the room to do stretches as I listen” or “I need people to speak up when they speak.”</a:t>
            </a:r>
            <a:r>
              <a:rPr lang="en-US" dirty="0">
                <a:effectLst/>
                <a:latin typeface="Helvetica Neue"/>
                <a:ea typeface="Helvetica Neue"/>
                <a:cs typeface="Helvetica Neue"/>
                <a:sym typeface="Helvetica Neue"/>
              </a:rPr>
              <a:t> </a:t>
            </a:r>
          </a:p>
          <a:p>
            <a:endParaRPr lang="en-US" dirty="0">
              <a:effectLst/>
              <a:latin typeface="Helvetica Neue"/>
              <a:ea typeface="Helvetica Neue"/>
              <a:cs typeface="Helvetica Neue"/>
              <a:sym typeface="Helvetica Neue"/>
            </a:endParaRPr>
          </a:p>
          <a:p>
            <a:r>
              <a:rPr lang="en-US" dirty="0">
                <a:effectLst/>
                <a:latin typeface="Helvetica Neue"/>
                <a:ea typeface="Helvetica Neue"/>
                <a:cs typeface="Helvetica Neue"/>
                <a:sym typeface="Helvetica Neue"/>
              </a:rPr>
              <a:t>This is a useful way to value access and destigmatize it in an ableist culture that hides, shames and individualizes access. This is also a useful way to remind people that everyone has access needs, not only people with disabilities. It is important to note that many people will not share their access needs and that is okay. This is especially true if people do not have anyone in the room with whom they have access intimacy. We don’t want to replicate a culture of ableism and forced intimacy that disabled people have to endure every day. Never force anyone to share their access needs.</a:t>
            </a:r>
          </a:p>
          <a:p>
            <a:endParaRPr lang="en-US" dirty="0"/>
          </a:p>
          <a:p>
            <a:endParaRPr lang="en-US" dirty="0"/>
          </a:p>
        </p:txBody>
      </p:sp>
    </p:spTree>
    <p:extLst>
      <p:ext uri="{BB962C8B-B14F-4D97-AF65-F5344CB8AC3E}">
        <p14:creationId xmlns:p14="http://schemas.microsoft.com/office/powerpoint/2010/main" val="355974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1837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activity, after intros: turn to person next to you and share a time you changed something from existing to preferred; pin on wall [?]</a:t>
            </a:r>
          </a:p>
        </p:txBody>
      </p:sp>
    </p:spTree>
    <p:extLst>
      <p:ext uri="{BB962C8B-B14F-4D97-AF65-F5344CB8AC3E}">
        <p14:creationId xmlns:p14="http://schemas.microsoft.com/office/powerpoint/2010/main" val="196213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6069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1076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5446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02401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a:spLocks noGrp="1"/>
          </p:cNvSpPr>
          <p:nvPr>
            <p:ph type="title"/>
          </p:nvPr>
        </p:nvSpPr>
        <p:spPr>
          <a:xfrm>
            <a:off x="311708" y="992765"/>
            <a:ext cx="8520601" cy="2736901"/>
          </a:xfrm>
          <a:prstGeom prst="rect">
            <a:avLst/>
          </a:prstGeom>
        </p:spPr>
        <p:txBody>
          <a:bodyPr anchor="b"/>
          <a:lstStyle>
            <a:lvl1pPr algn="ctr">
              <a:defRPr sz="5200"/>
            </a:lvl1pPr>
          </a:lstStyle>
          <a:p>
            <a:r>
              <a:t>Title Text</a:t>
            </a:r>
          </a:p>
        </p:txBody>
      </p:sp>
      <p:sp>
        <p:nvSpPr>
          <p:cNvPr id="12" name="Body Level One…"/>
          <p:cNvSpPr>
            <a:spLocks noGrp="1"/>
          </p:cNvSpPr>
          <p:nvPr>
            <p:ph type="body" sz="quarter" idx="1"/>
          </p:nvPr>
        </p:nvSpPr>
        <p:spPr>
          <a:xfrm>
            <a:off x="311699" y="3778832"/>
            <a:ext cx="8520602" cy="1056901"/>
          </a:xfrm>
          <a:prstGeom prst="rect">
            <a:avLst/>
          </a:prstGeom>
        </p:spPr>
        <p:txBody>
          <a:bodyPr/>
          <a:lstStyle>
            <a:lvl1pPr algn="ctr">
              <a:lnSpc>
                <a:spcPct val="100000"/>
              </a:lnSpc>
              <a:spcBef>
                <a:spcPts val="0"/>
              </a:spcBef>
              <a:defRPr sz="2800"/>
            </a:lvl1pPr>
            <a:lvl2pPr algn="ctr">
              <a:lnSpc>
                <a:spcPct val="100000"/>
              </a:lnSpc>
              <a:spcBef>
                <a:spcPts val="0"/>
              </a:spcBef>
              <a:defRPr sz="2800"/>
            </a:lvl2pPr>
            <a:lvl3pPr algn="ctr">
              <a:lnSpc>
                <a:spcPct val="100000"/>
              </a:lnSpc>
              <a:spcBef>
                <a:spcPts val="0"/>
              </a:spcBef>
              <a:defRPr sz="2800"/>
            </a:lvl3pPr>
            <a:lvl4pPr algn="ctr">
              <a:lnSpc>
                <a:spcPct val="100000"/>
              </a:lnSpc>
              <a:spcBef>
                <a:spcPts val="0"/>
              </a:spcBef>
              <a:defRPr sz="2800"/>
            </a:lvl4pPr>
            <a:lvl5pPr algn="ctr">
              <a:lnSpc>
                <a:spcPct val="100000"/>
              </a:lnSpc>
              <a:spcBef>
                <a:spcPts val="0"/>
              </a:spcBef>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number">
    <p:spTree>
      <p:nvGrpSpPr>
        <p:cNvPr id="1" name=""/>
        <p:cNvGrpSpPr/>
        <p:nvPr/>
      </p:nvGrpSpPr>
      <p:grpSpPr>
        <a:xfrm>
          <a:off x="0" y="0"/>
          <a:ext cx="0" cy="0"/>
          <a:chOff x="0" y="0"/>
          <a:chExt cx="0" cy="0"/>
        </a:xfrm>
      </p:grpSpPr>
      <p:sp>
        <p:nvSpPr>
          <p:cNvPr id="91" name="Title Text"/>
          <p:cNvSpPr>
            <a:spLocks noGrp="1"/>
          </p:cNvSpPr>
          <p:nvPr>
            <p:ph type="title"/>
          </p:nvPr>
        </p:nvSpPr>
        <p:spPr>
          <a:xfrm>
            <a:off x="311699" y="1474833"/>
            <a:ext cx="8520602" cy="2618101"/>
          </a:xfrm>
          <a:prstGeom prst="rect">
            <a:avLst/>
          </a:prstGeom>
        </p:spPr>
        <p:txBody>
          <a:bodyPr anchor="b"/>
          <a:lstStyle>
            <a:lvl1pPr algn="ctr">
              <a:defRPr sz="12000"/>
            </a:lvl1pPr>
          </a:lstStyle>
          <a:p>
            <a:r>
              <a:t>Title Text</a:t>
            </a:r>
          </a:p>
        </p:txBody>
      </p:sp>
      <p:sp>
        <p:nvSpPr>
          <p:cNvPr id="92" name="Body Level One…"/>
          <p:cNvSpPr>
            <a:spLocks noGrp="1"/>
          </p:cNvSpPr>
          <p:nvPr>
            <p:ph type="body" sz="half" idx="1"/>
          </p:nvPr>
        </p:nvSpPr>
        <p:spPr>
          <a:xfrm>
            <a:off x="311699" y="4202965"/>
            <a:ext cx="8520602" cy="1734301"/>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647" y="274588"/>
            <a:ext cx="8228707" cy="1143000"/>
          </a:xfrm>
          <a:prstGeom prst="rect">
            <a:avLst/>
          </a:prstGeom>
        </p:spPr>
        <p:txBody>
          <a:bodyPr vert="horz" lIns="91435" tIns="45718" rIns="91435" bIns="45718"/>
          <a:lstStyle/>
          <a:p>
            <a:r>
              <a:rPr lang="en-US"/>
              <a:t>Click to edit Master title style</a:t>
            </a:r>
          </a:p>
        </p:txBody>
      </p:sp>
      <p:sp>
        <p:nvSpPr>
          <p:cNvPr id="3" name="Content Placeholder 2"/>
          <p:cNvSpPr>
            <a:spLocks noGrp="1"/>
          </p:cNvSpPr>
          <p:nvPr>
            <p:ph idx="1"/>
          </p:nvPr>
        </p:nvSpPr>
        <p:spPr>
          <a:xfrm>
            <a:off x="457647" y="1600648"/>
            <a:ext cx="8228707" cy="4525119"/>
          </a:xfrm>
          <a:prstGeom prst="rect">
            <a:avLst/>
          </a:prstGeom>
        </p:spPr>
        <p:txBody>
          <a:bodyPr vert="horz" lIns="91435" tIns="45718" rIns="91435" bIns="45718"/>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7157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Title Text"/>
          <p:cNvSpPr>
            <a:spLocks noGrp="1"/>
          </p:cNvSpPr>
          <p:nvPr>
            <p:ph type="title"/>
          </p:nvPr>
        </p:nvSpPr>
        <p:spPr>
          <a:xfrm>
            <a:off x="311699" y="2867799"/>
            <a:ext cx="8520602" cy="1122301"/>
          </a:xfrm>
          <a:prstGeom prst="rect">
            <a:avLst/>
          </a:prstGeom>
        </p:spPr>
        <p:txBody>
          <a:bodyPr anchor="ctr"/>
          <a:lstStyle>
            <a:lvl1pPr algn="ctr">
              <a:defRPr sz="3600"/>
            </a:lvl1pPr>
          </a:lstStyle>
          <a:p>
            <a:r>
              <a:t>Title Text</a:t>
            </a:r>
          </a:p>
        </p:txBody>
      </p:sp>
      <p:sp>
        <p:nvSpPr>
          <p:cNvPr id="2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8" name="Title Text"/>
          <p:cNvSpPr>
            <a:spLocks noGrp="1"/>
          </p:cNvSpPr>
          <p:nvPr>
            <p:ph type="title"/>
          </p:nvPr>
        </p:nvSpPr>
        <p:spPr>
          <a:prstGeom prst="rect">
            <a:avLst/>
          </a:prstGeom>
        </p:spPr>
        <p:txBody>
          <a:bodyPr/>
          <a:lstStyle/>
          <a:p>
            <a:r>
              <a:t>Title Text</a:t>
            </a:r>
          </a:p>
        </p:txBody>
      </p:sp>
      <p:sp>
        <p:nvSpPr>
          <p:cNvPr id="29"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two columns">
    <p:spTree>
      <p:nvGrpSpPr>
        <p:cNvPr id="1" name=""/>
        <p:cNvGrpSpPr/>
        <p:nvPr/>
      </p:nvGrpSpPr>
      <p:grpSpPr>
        <a:xfrm>
          <a:off x="0" y="0"/>
          <a:ext cx="0" cy="0"/>
          <a:chOff x="0" y="0"/>
          <a:chExt cx="0" cy="0"/>
        </a:xfrm>
      </p:grpSpPr>
      <p:sp>
        <p:nvSpPr>
          <p:cNvPr id="37" name="Title Text"/>
          <p:cNvSpPr>
            <a:spLocks noGrp="1"/>
          </p:cNvSpPr>
          <p:nvPr>
            <p:ph type="title"/>
          </p:nvPr>
        </p:nvSpPr>
        <p:spPr>
          <a:prstGeom prst="rect">
            <a:avLst/>
          </a:prstGeom>
        </p:spPr>
        <p:txBody>
          <a:bodyPr/>
          <a:lstStyle/>
          <a:p>
            <a:r>
              <a:t>Title Text</a:t>
            </a:r>
          </a:p>
        </p:txBody>
      </p:sp>
      <p:sp>
        <p:nvSpPr>
          <p:cNvPr id="38" name="Body Level One…"/>
          <p:cNvSpPr>
            <a:spLocks noGrp="1"/>
          </p:cNvSpPr>
          <p:nvPr>
            <p:ph type="body" sz="half" idx="1"/>
          </p:nvPr>
        </p:nvSpPr>
        <p:spPr>
          <a:xfrm>
            <a:off x="311699" y="1536633"/>
            <a:ext cx="3999902" cy="4555200"/>
          </a:xfrm>
          <a:prstGeom prst="rect">
            <a:avLst/>
          </a:prstGeom>
        </p:spPr>
        <p:txBody>
          <a:bodyPr/>
          <a:lstStyle>
            <a:lvl1pPr>
              <a:defRPr sz="1400"/>
            </a:lvl1pPr>
            <a:lvl2pPr>
              <a:defRPr sz="1400"/>
            </a:lvl2pPr>
            <a:lvl3pPr>
              <a:defRPr sz="1400"/>
            </a:lvl3pPr>
            <a:lvl4pPr>
              <a:defRPr sz="1400"/>
            </a:lvl4pPr>
            <a:lvl5pPr>
              <a:defRPr sz="1400"/>
            </a:lvl5pPr>
          </a:lstStyle>
          <a:p>
            <a:r>
              <a:t>Body Level One</a:t>
            </a:r>
          </a:p>
          <a:p>
            <a:pPr lvl="1"/>
            <a:r>
              <a:t>Body Level Two</a:t>
            </a:r>
          </a:p>
          <a:p>
            <a:pPr lvl="2"/>
            <a:r>
              <a:t>Body Level Three</a:t>
            </a:r>
          </a:p>
          <a:p>
            <a:pPr lvl="3"/>
            <a:r>
              <a:t>Body Level Four</a:t>
            </a:r>
          </a:p>
          <a:p>
            <a:pPr lvl="4"/>
            <a:r>
              <a:t>Body Level Five</a:t>
            </a:r>
          </a:p>
        </p:txBody>
      </p:sp>
      <p:sp>
        <p:nvSpPr>
          <p:cNvPr id="39" name="Rectangle"/>
          <p:cNvSpPr>
            <a:spLocks noGrp="1"/>
          </p:cNvSpPr>
          <p:nvPr>
            <p:ph type="body" sz="half" idx="13"/>
          </p:nvPr>
        </p:nvSpPr>
        <p:spPr>
          <a:xfrm>
            <a:off x="4832399" y="1536632"/>
            <a:ext cx="3999902" cy="4555202"/>
          </a:xfrm>
          <a:prstGeom prst="rect">
            <a:avLst/>
          </a:prstGeom>
        </p:spPr>
        <p:txBody>
          <a:bodyPr/>
          <a:lstStyle/>
          <a:p>
            <a:pPr>
              <a:defRPr sz="1400"/>
            </a:pPr>
            <a:endParaRPr/>
          </a:p>
        </p:txBody>
      </p:sp>
      <p:sp>
        <p:nvSpPr>
          <p:cNvPr id="4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7" name="Title Text"/>
          <p:cNvSpPr>
            <a:spLocks noGrp="1"/>
          </p:cNvSpPr>
          <p:nvPr>
            <p:ph type="title"/>
          </p:nvPr>
        </p:nvSpPr>
        <p:spPr>
          <a:prstGeom prst="rect">
            <a:avLst/>
          </a:prstGeom>
        </p:spPr>
        <p:txBody>
          <a:bodyPr/>
          <a:lstStyle/>
          <a:p>
            <a:r>
              <a:t>Title Text</a:t>
            </a:r>
          </a:p>
        </p:txBody>
      </p:sp>
      <p:sp>
        <p:nvSpPr>
          <p:cNvPr id="4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 column text">
    <p:spTree>
      <p:nvGrpSpPr>
        <p:cNvPr id="1" name=""/>
        <p:cNvGrpSpPr/>
        <p:nvPr/>
      </p:nvGrpSpPr>
      <p:grpSpPr>
        <a:xfrm>
          <a:off x="0" y="0"/>
          <a:ext cx="0" cy="0"/>
          <a:chOff x="0" y="0"/>
          <a:chExt cx="0" cy="0"/>
        </a:xfrm>
      </p:grpSpPr>
      <p:sp>
        <p:nvSpPr>
          <p:cNvPr id="55" name="Title Text"/>
          <p:cNvSpPr>
            <a:spLocks noGrp="1"/>
          </p:cNvSpPr>
          <p:nvPr>
            <p:ph type="title"/>
          </p:nvPr>
        </p:nvSpPr>
        <p:spPr>
          <a:xfrm>
            <a:off x="311699" y="740799"/>
            <a:ext cx="2808001" cy="1007702"/>
          </a:xfrm>
          <a:prstGeom prst="rect">
            <a:avLst/>
          </a:prstGeom>
        </p:spPr>
        <p:txBody>
          <a:bodyPr anchor="b"/>
          <a:lstStyle>
            <a:lvl1pPr>
              <a:defRPr sz="2400"/>
            </a:lvl1pPr>
          </a:lstStyle>
          <a:p>
            <a:r>
              <a:t>Title Text</a:t>
            </a:r>
          </a:p>
        </p:txBody>
      </p:sp>
      <p:sp>
        <p:nvSpPr>
          <p:cNvPr id="56" name="Body Level One…"/>
          <p:cNvSpPr>
            <a:spLocks noGrp="1"/>
          </p:cNvSpPr>
          <p:nvPr>
            <p:ph type="body" sz="quarter" idx="1"/>
          </p:nvPr>
        </p:nvSpPr>
        <p:spPr>
          <a:xfrm>
            <a:off x="311699" y="1852800"/>
            <a:ext cx="2808001" cy="4239301"/>
          </a:xfrm>
          <a:prstGeom prst="rect">
            <a:avLst/>
          </a:prstGeom>
        </p:spPr>
        <p:txBody>
          <a:bodyPr/>
          <a:lstStyle>
            <a:lvl1pPr>
              <a:defRPr sz="1200"/>
            </a:lvl1pPr>
            <a:lvl2pPr>
              <a:defRPr sz="1200"/>
            </a:lvl2pPr>
            <a:lvl3pPr>
              <a:defRPr sz="1200"/>
            </a:lvl3pPr>
            <a:lvl4pPr>
              <a:defRPr sz="1200"/>
            </a:lvl4pPr>
            <a:lvl5pPr>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 point">
    <p:spTree>
      <p:nvGrpSpPr>
        <p:cNvPr id="1" name=""/>
        <p:cNvGrpSpPr/>
        <p:nvPr/>
      </p:nvGrpSpPr>
      <p:grpSpPr>
        <a:xfrm>
          <a:off x="0" y="0"/>
          <a:ext cx="0" cy="0"/>
          <a:chOff x="0" y="0"/>
          <a:chExt cx="0" cy="0"/>
        </a:xfrm>
      </p:grpSpPr>
      <p:sp>
        <p:nvSpPr>
          <p:cNvPr id="64" name="Title Text"/>
          <p:cNvSpPr>
            <a:spLocks noGrp="1"/>
          </p:cNvSpPr>
          <p:nvPr>
            <p:ph type="title"/>
          </p:nvPr>
        </p:nvSpPr>
        <p:spPr>
          <a:xfrm>
            <a:off x="490250" y="600199"/>
            <a:ext cx="6367801" cy="5454302"/>
          </a:xfrm>
          <a:prstGeom prst="rect">
            <a:avLst/>
          </a:prstGeom>
        </p:spPr>
        <p:txBody>
          <a:bodyPr anchor="ctr"/>
          <a:lstStyle>
            <a:lvl1pPr>
              <a:defRPr sz="4800"/>
            </a:lvl1pPr>
          </a:lstStyle>
          <a:p>
            <a:r>
              <a:t>Title Text</a:t>
            </a:r>
          </a:p>
        </p:txBody>
      </p:sp>
      <p:sp>
        <p:nvSpPr>
          <p:cNvPr id="6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 title and description">
    <p:spTree>
      <p:nvGrpSpPr>
        <p:cNvPr id="1" name=""/>
        <p:cNvGrpSpPr/>
        <p:nvPr/>
      </p:nvGrpSpPr>
      <p:grpSpPr>
        <a:xfrm>
          <a:off x="0" y="0"/>
          <a:ext cx="0" cy="0"/>
          <a:chOff x="0" y="0"/>
          <a:chExt cx="0" cy="0"/>
        </a:xfrm>
      </p:grpSpPr>
      <p:sp>
        <p:nvSpPr>
          <p:cNvPr id="72" name="Rectangle"/>
          <p:cNvSpPr/>
          <p:nvPr/>
        </p:nvSpPr>
        <p:spPr>
          <a:xfrm>
            <a:off x="4572000" y="32"/>
            <a:ext cx="4572000" cy="6858001"/>
          </a:xfrm>
          <a:prstGeom prst="rect">
            <a:avLst/>
          </a:prstGeom>
          <a:solidFill>
            <a:srgbClr val="303030"/>
          </a:solidFill>
          <a:ln w="12700">
            <a:miter lim="400000"/>
          </a:ln>
        </p:spPr>
        <p:txBody>
          <a:bodyPr lIns="45719" rIns="45719" anchor="ctr"/>
          <a:lstStyle/>
          <a:p>
            <a:pPr>
              <a:defRPr>
                <a:solidFill>
                  <a:srgbClr val="000000"/>
                </a:solidFill>
              </a:defRPr>
            </a:pPr>
            <a:endParaRPr/>
          </a:p>
        </p:txBody>
      </p:sp>
      <p:sp>
        <p:nvSpPr>
          <p:cNvPr id="73" name="Title Text"/>
          <p:cNvSpPr>
            <a:spLocks noGrp="1"/>
          </p:cNvSpPr>
          <p:nvPr>
            <p:ph type="title"/>
          </p:nvPr>
        </p:nvSpPr>
        <p:spPr>
          <a:xfrm>
            <a:off x="265500" y="1644232"/>
            <a:ext cx="4045200" cy="1976401"/>
          </a:xfrm>
          <a:prstGeom prst="rect">
            <a:avLst/>
          </a:prstGeom>
        </p:spPr>
        <p:txBody>
          <a:bodyPr anchor="b"/>
          <a:lstStyle>
            <a:lvl1pPr algn="ctr">
              <a:defRPr sz="4200"/>
            </a:lvl1pPr>
          </a:lstStyle>
          <a:p>
            <a:r>
              <a:t>Title Text</a:t>
            </a:r>
          </a:p>
        </p:txBody>
      </p:sp>
      <p:sp>
        <p:nvSpPr>
          <p:cNvPr id="74" name="Body Level One…"/>
          <p:cNvSpPr>
            <a:spLocks noGrp="1"/>
          </p:cNvSpPr>
          <p:nvPr>
            <p:ph type="body" sz="quarter" idx="1"/>
          </p:nvPr>
        </p:nvSpPr>
        <p:spPr>
          <a:xfrm>
            <a:off x="265500" y="3737433"/>
            <a:ext cx="4045200" cy="1646701"/>
          </a:xfrm>
          <a:prstGeom prst="rect">
            <a:avLst/>
          </a:prstGeom>
        </p:spPr>
        <p:txBody>
          <a:bodyPr/>
          <a:lstStyle>
            <a:lvl1pPr algn="ctr">
              <a:lnSpc>
                <a:spcPct val="100000"/>
              </a:lnSpc>
              <a:spcBef>
                <a:spcPts val="0"/>
              </a:spcBef>
              <a:defRPr sz="2100"/>
            </a:lvl1pPr>
            <a:lvl2pPr algn="ctr">
              <a:lnSpc>
                <a:spcPct val="100000"/>
              </a:lnSpc>
              <a:spcBef>
                <a:spcPts val="0"/>
              </a:spcBef>
              <a:defRPr sz="2100"/>
            </a:lvl2pPr>
            <a:lvl3pPr algn="ctr">
              <a:lnSpc>
                <a:spcPct val="100000"/>
              </a:lnSpc>
              <a:spcBef>
                <a:spcPts val="0"/>
              </a:spcBef>
              <a:defRPr sz="2100"/>
            </a:lvl3pPr>
            <a:lvl4pPr algn="ctr">
              <a:lnSpc>
                <a:spcPct val="100000"/>
              </a:lnSpc>
              <a:spcBef>
                <a:spcPts val="0"/>
              </a:spcBef>
              <a:defRPr sz="2100"/>
            </a:lvl4pPr>
            <a:lvl5pPr algn="ctr">
              <a:lnSpc>
                <a:spcPct val="100000"/>
              </a:lnSpc>
              <a:spcBef>
                <a:spcPts val="0"/>
              </a:spcBef>
              <a:defRPr sz="2100"/>
            </a:lvl5pPr>
          </a:lstStyle>
          <a:p>
            <a:r>
              <a:t>Body Level One</a:t>
            </a:r>
          </a:p>
          <a:p>
            <a:pPr lvl="1"/>
            <a:r>
              <a:t>Body Level Two</a:t>
            </a:r>
          </a:p>
          <a:p>
            <a:pPr lvl="2"/>
            <a:r>
              <a:t>Body Level Three</a:t>
            </a:r>
          </a:p>
          <a:p>
            <a:pPr lvl="3"/>
            <a:r>
              <a:t>Body Level Four</a:t>
            </a:r>
          </a:p>
          <a:p>
            <a:pPr lvl="4"/>
            <a:r>
              <a:t>Body Level Five</a:t>
            </a:r>
          </a:p>
        </p:txBody>
      </p:sp>
      <p:sp>
        <p:nvSpPr>
          <p:cNvPr id="75" name="Rectangle"/>
          <p:cNvSpPr>
            <a:spLocks noGrp="1"/>
          </p:cNvSpPr>
          <p:nvPr>
            <p:ph type="body" sz="half" idx="13"/>
          </p:nvPr>
        </p:nvSpPr>
        <p:spPr>
          <a:xfrm>
            <a:off x="4939500" y="965599"/>
            <a:ext cx="3837000" cy="4926902"/>
          </a:xfrm>
          <a:prstGeom prst="rect">
            <a:avLst/>
          </a:prstGeom>
        </p:spPr>
        <p:txBody>
          <a:bodyPr anchor="ctr"/>
          <a:lstStyle/>
          <a:p>
            <a:pPr>
              <a:defRPr>
                <a:solidFill>
                  <a:srgbClr val="FFFFFF"/>
                </a:solidFill>
              </a:defRPr>
            </a:pPr>
            <a:endParaRPr/>
          </a:p>
        </p:txBody>
      </p:sp>
      <p:sp>
        <p:nvSpPr>
          <p:cNvPr id="7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
    <p:spTree>
      <p:nvGrpSpPr>
        <p:cNvPr id="1" name=""/>
        <p:cNvGrpSpPr/>
        <p:nvPr/>
      </p:nvGrpSpPr>
      <p:grpSpPr>
        <a:xfrm>
          <a:off x="0" y="0"/>
          <a:ext cx="0" cy="0"/>
          <a:chOff x="0" y="0"/>
          <a:chExt cx="0" cy="0"/>
        </a:xfrm>
      </p:grpSpPr>
      <p:sp>
        <p:nvSpPr>
          <p:cNvPr id="83" name="Body Level One…"/>
          <p:cNvSpPr>
            <a:spLocks noGrp="1"/>
          </p:cNvSpPr>
          <p:nvPr>
            <p:ph type="body" sz="quarter" idx="1"/>
          </p:nvPr>
        </p:nvSpPr>
        <p:spPr>
          <a:xfrm>
            <a:off x="311699" y="5640766"/>
            <a:ext cx="5998802" cy="806701"/>
          </a:xfrm>
          <a:prstGeom prst="rect">
            <a:avLst/>
          </a:prstGeom>
        </p:spPr>
        <p:txBody>
          <a:bodyPr anchor="ctr"/>
          <a:lstStyle>
            <a:lvl1pPr>
              <a:lnSpc>
                <a:spcPct val="100000"/>
              </a:lnSpc>
              <a:spcBef>
                <a:spcPts val="0"/>
              </a:spcBef>
            </a:lvl1pPr>
            <a:lvl2pPr>
              <a:lnSpc>
                <a:spcPct val="100000"/>
              </a:lnSpc>
              <a:spcBef>
                <a:spcPts val="0"/>
              </a:spcBef>
            </a:lvl2pPr>
            <a:lvl3pPr>
              <a:lnSpc>
                <a:spcPct val="100000"/>
              </a:lnSpc>
              <a:spcBef>
                <a:spcPts val="0"/>
              </a:spcBef>
            </a:lvl3pPr>
            <a:lvl4pPr>
              <a:lnSpc>
                <a:spcPct val="100000"/>
              </a:lnSpc>
              <a:spcBef>
                <a:spcPts val="0"/>
              </a:spcBef>
            </a:lvl4pPr>
            <a:lvl5pPr>
              <a:lnSpc>
                <a:spcPct val="1000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311699" y="593366"/>
            <a:ext cx="8520602" cy="7635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p>
            <a:r>
              <a:t>Title Text</a:t>
            </a:r>
          </a:p>
        </p:txBody>
      </p:sp>
      <p:sp>
        <p:nvSpPr>
          <p:cNvPr id="3" name="Body Level One…"/>
          <p:cNvSpPr>
            <a:spLocks noGrp="1"/>
          </p:cNvSpPr>
          <p:nvPr>
            <p:ph type="body" idx="1"/>
          </p:nvPr>
        </p:nvSpPr>
        <p:spPr>
          <a:xfrm>
            <a:off x="311699" y="1536633"/>
            <a:ext cx="8520602" cy="45552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8684344" y="6320774"/>
            <a:ext cx="336814" cy="318396"/>
          </a:xfrm>
          <a:prstGeom prst="rect">
            <a:avLst/>
          </a:prstGeom>
          <a:ln w="12700">
            <a:miter lim="400000"/>
          </a:ln>
        </p:spPr>
        <p:txBody>
          <a:bodyPr wrap="none" lIns="91424" tIns="91424" rIns="91424" bIns="91424" anchor="ctr">
            <a:spAutoFit/>
          </a:bodyPr>
          <a:lstStyle>
            <a:lvl1pPr algn="r">
              <a:defRPr sz="1000">
                <a:solidFill>
                  <a:srgbClr val="ADADAD"/>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p:titleStyle>
    <p:body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3.jpe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jpeg"/><Relationship Id="rId1" Type="http://schemas.openxmlformats.org/officeDocument/2006/relationships/slideLayout" Target="../slideLayouts/slideLayout3.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jpeg"/><Relationship Id="rId1" Type="http://schemas.openxmlformats.org/officeDocument/2006/relationships/slideLayout" Target="../slideLayouts/slideLayout3.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3.emf"/></Relationships>
</file>

<file path=ppt/slides/_rels/slide3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5.jpeg"/><Relationship Id="rId7" Type="http://schemas.openxmlformats.org/officeDocument/2006/relationships/image" Target="../media/image57.jpe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59.jpeg"/><Relationship Id="rId5" Type="http://schemas.openxmlformats.org/officeDocument/2006/relationships/image" Target="../media/image5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58.jpeg"/></Relationships>
</file>

<file path=ppt/slides/_rels/slide3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p:cNvSpPr/>
          <p:nvPr/>
        </p:nvSpPr>
        <p:spPr>
          <a:xfrm>
            <a:off x="0" y="2132312"/>
            <a:ext cx="1985917" cy="733552"/>
          </a:xfrm>
          <a:prstGeom prst="rect">
            <a:avLst/>
          </a:prstGeom>
          <a:solidFill>
            <a:srgbClr val="0098A2"/>
          </a:solidFill>
          <a:ln w="12700">
            <a:miter lim="400000"/>
          </a:ln>
        </p:spPr>
        <p:txBody>
          <a:bodyPr lIns="45719" rIns="45719" anchor="ctr"/>
          <a:lstStyle/>
          <a:p>
            <a:pPr>
              <a:defRPr>
                <a:solidFill>
                  <a:srgbClr val="000000"/>
                </a:solidFill>
              </a:defRPr>
            </a:pPr>
            <a:endParaRPr/>
          </a:p>
        </p:txBody>
      </p:sp>
      <p:sp>
        <p:nvSpPr>
          <p:cNvPr id="13" name="Fundamentals of Human-Centered Design"/>
          <p:cNvSpPr>
            <a:spLocks noGrp="1"/>
          </p:cNvSpPr>
          <p:nvPr>
            <p:ph type="title"/>
          </p:nvPr>
        </p:nvSpPr>
        <p:spPr>
          <a:xfrm>
            <a:off x="2455199" y="542575"/>
            <a:ext cx="6377102" cy="3389401"/>
          </a:xfrm>
          <a:prstGeom prst="rect">
            <a:avLst/>
          </a:prstGeom>
        </p:spPr>
        <p:txBody>
          <a:bodyPr/>
          <a:lstStyle>
            <a:lvl1pPr>
              <a:defRPr sz="4800" b="1">
                <a:latin typeface="+mn-lt"/>
                <a:ea typeface="+mn-ea"/>
                <a:cs typeface="+mn-cs"/>
                <a:sym typeface="Helvetica"/>
              </a:defRPr>
            </a:lvl1pPr>
          </a:lstStyle>
          <a:p>
            <a:r>
              <a:t>Fundamentals of Human-Centered Desig</a:t>
            </a:r>
            <a:r>
              <a:rPr lang="en-US"/>
              <a:t>n</a:t>
            </a:r>
            <a:endParaRPr>
              <a:solidFill>
                <a:srgbClr val="00777F"/>
              </a:solidFill>
            </a:endParaRPr>
          </a:p>
        </p:txBody>
      </p:sp>
      <p:sp>
        <p:nvSpPr>
          <p:cNvPr id="129"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130" name="Logo_white.png" descr="Logo_whit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40099" y="739671"/>
            <a:ext cx="1445818" cy="255758"/>
          </a:xfrm>
          <a:prstGeom prst="rect">
            <a:avLst/>
          </a:prstGeom>
          <a:ln w="12700">
            <a:miter lim="400000"/>
          </a:ln>
        </p:spPr>
      </p:pic>
      <p:pic>
        <p:nvPicPr>
          <p:cNvPr id="131" name="plusses to scale - orange.pdf" descr="plusses to scale - orange.pd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3350049"/>
            <a:ext cx="9144000" cy="1515534"/>
          </a:xfrm>
          <a:prstGeom prst="rect">
            <a:avLst/>
          </a:prstGeom>
          <a:ln w="12700">
            <a:miter lim="400000"/>
          </a:ln>
        </p:spPr>
      </p:pic>
      <p:sp>
        <p:nvSpPr>
          <p:cNvPr id="11" name="Day 2"/>
          <p:cNvSpPr/>
          <p:nvPr/>
        </p:nvSpPr>
        <p:spPr>
          <a:xfrm>
            <a:off x="457076" y="2106185"/>
            <a:ext cx="1528841" cy="78496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defTabSz="749808">
              <a:defRPr sz="3936" b="1">
                <a:latin typeface="+mn-lt"/>
                <a:ea typeface="+mn-ea"/>
                <a:cs typeface="+mn-cs"/>
                <a:sym typeface="Helvetica"/>
              </a:defRPr>
            </a:lvl1pPr>
          </a:lstStyle>
          <a:p>
            <a:r>
              <a:rPr dirty="0">
                <a:solidFill>
                  <a:schemeClr val="tx1"/>
                </a:solidFill>
              </a:rPr>
              <a:t>Day </a:t>
            </a:r>
            <a:r>
              <a:rPr lang="en-US" dirty="0">
                <a:solidFill>
                  <a:schemeClr val="tx1"/>
                </a:solidFill>
              </a:rPr>
              <a:t>1</a:t>
            </a:r>
            <a:endParaRPr dirty="0">
              <a:solidFill>
                <a:schemeClr val="tx1"/>
              </a:solidFill>
            </a:endParaRPr>
          </a:p>
        </p:txBody>
      </p:sp>
      <p:sp>
        <p:nvSpPr>
          <p:cNvPr id="128" name="Enrique Martínez | enrique.Martinez@opm.gov…"/>
          <p:cNvSpPr>
            <a:spLocks noGrp="1"/>
          </p:cNvSpPr>
          <p:nvPr>
            <p:ph type="body" idx="1"/>
          </p:nvPr>
        </p:nvSpPr>
        <p:spPr>
          <a:xfrm>
            <a:off x="2455198" y="5597912"/>
            <a:ext cx="6945977" cy="764077"/>
          </a:xfrm>
          <a:prstGeom prst="rect">
            <a:avLst/>
          </a:prstGeom>
        </p:spPr>
        <p:txBody>
          <a:bodyPr anchor="b">
            <a:noAutofit/>
          </a:bodyPr>
          <a:lstStyle/>
          <a:p>
            <a:pPr defTabSz="822959">
              <a:lnSpc>
                <a:spcPct val="100000"/>
              </a:lnSpc>
              <a:spcBef>
                <a:spcPts val="0"/>
              </a:spcBef>
              <a:defRPr sz="1890">
                <a:solidFill>
                  <a:srgbClr val="CCCCCC"/>
                </a:solidFill>
                <a:latin typeface="+mn-lt"/>
                <a:ea typeface="+mn-ea"/>
                <a:cs typeface="+mn-cs"/>
                <a:sym typeface="Helvetica"/>
              </a:defRPr>
            </a:pPr>
            <a:r>
              <a:rPr lang="en-US" dirty="0">
                <a:solidFill>
                  <a:schemeClr val="bg1">
                    <a:lumMod val="25000"/>
                    <a:lumOff val="75000"/>
                  </a:schemeClr>
                </a:solidFill>
              </a:rPr>
              <a:t>Patty </a:t>
            </a:r>
            <a:r>
              <a:rPr lang="en-US" dirty="0" err="1">
                <a:solidFill>
                  <a:schemeClr val="bg1">
                    <a:lumMod val="25000"/>
                    <a:lumOff val="75000"/>
                  </a:schemeClr>
                </a:solidFill>
              </a:rPr>
              <a:t>Beirne</a:t>
            </a:r>
            <a:r>
              <a:rPr lang="en-US" dirty="0">
                <a:solidFill>
                  <a:schemeClr val="bg1">
                    <a:lumMod val="25000"/>
                    <a:lumOff val="75000"/>
                  </a:schemeClr>
                </a:solidFill>
              </a:rPr>
              <a:t> </a:t>
            </a:r>
            <a:r>
              <a:rPr lang="en-US" dirty="0" err="1">
                <a:solidFill>
                  <a:srgbClr val="FAA619"/>
                </a:solidFill>
                <a:sym typeface="Helvetica"/>
              </a:rPr>
              <a:t>Patricia.Beirne@opm.gov</a:t>
            </a:r>
            <a:r>
              <a:rPr lang="en-US" dirty="0">
                <a:solidFill>
                  <a:srgbClr val="FAA619"/>
                </a:solidFill>
                <a:sym typeface="Helvetica"/>
              </a:rPr>
              <a:t> </a:t>
            </a:r>
          </a:p>
          <a:p>
            <a:pPr defTabSz="822959">
              <a:lnSpc>
                <a:spcPct val="100000"/>
              </a:lnSpc>
              <a:spcBef>
                <a:spcPts val="0"/>
              </a:spcBef>
              <a:defRPr sz="1890">
                <a:solidFill>
                  <a:srgbClr val="CCCCCC"/>
                </a:solidFill>
                <a:latin typeface="+mn-lt"/>
                <a:ea typeface="+mn-ea"/>
                <a:cs typeface="+mn-cs"/>
                <a:sym typeface="Helvetica"/>
              </a:defRPr>
            </a:pPr>
            <a:r>
              <a:rPr lang="en-US" sz="1890" dirty="0">
                <a:solidFill>
                  <a:schemeClr val="bg1">
                    <a:lumMod val="25000"/>
                    <a:lumOff val="75000"/>
                  </a:schemeClr>
                </a:solidFill>
                <a:sym typeface="Helvetica"/>
              </a:rPr>
              <a:t>Corinne </a:t>
            </a:r>
            <a:r>
              <a:rPr lang="en-US" sz="1890" dirty="0" err="1">
                <a:solidFill>
                  <a:schemeClr val="bg1">
                    <a:lumMod val="25000"/>
                    <a:lumOff val="75000"/>
                  </a:schemeClr>
                </a:solidFill>
                <a:sym typeface="Helvetica"/>
              </a:rPr>
              <a:t>Vizzacchero</a:t>
            </a:r>
            <a:r>
              <a:rPr lang="en-US" sz="1890" dirty="0">
                <a:solidFill>
                  <a:schemeClr val="bg1">
                    <a:lumMod val="25000"/>
                    <a:lumOff val="75000"/>
                  </a:schemeClr>
                </a:solidFill>
                <a:sym typeface="Helvetica"/>
              </a:rPr>
              <a:t> </a:t>
            </a:r>
            <a:r>
              <a:rPr lang="en-US" sz="1890" dirty="0" err="1">
                <a:solidFill>
                  <a:srgbClr val="FAA619"/>
                </a:solidFill>
                <a:sym typeface="Helvetica"/>
              </a:rPr>
              <a:t>Corinne.Vizzacchero@opm.gov</a:t>
            </a:r>
            <a:r>
              <a:rPr lang="en-US" sz="1890" dirty="0">
                <a:solidFill>
                  <a:srgbClr val="FAA619"/>
                </a:solidFill>
                <a:sym typeface="Helvetica"/>
              </a:rPr>
              <a:t> </a:t>
            </a:r>
            <a:r>
              <a:rPr lang="en-US" dirty="0">
                <a:solidFill>
                  <a:srgbClr val="FAA619"/>
                </a:solidFill>
                <a:sym typeface="Helvetica"/>
              </a:rPr>
              <a:t>		</a:t>
            </a:r>
            <a:endParaRPr lang="en-US" dirty="0">
              <a:solidFill>
                <a:srgbClr val="FAA619"/>
              </a:solidFill>
            </a:endParaRPr>
          </a:p>
        </p:txBody>
      </p:sp>
    </p:spTree>
    <p:extLst>
      <p:ext uri="{BB962C8B-B14F-4D97-AF65-F5344CB8AC3E}">
        <p14:creationId xmlns:p14="http://schemas.microsoft.com/office/powerpoint/2010/main" val="361456313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5" name="Let’s get to know each other."/>
          <p:cNvSpPr>
            <a:spLocks noGrp="1"/>
          </p:cNvSpPr>
          <p:nvPr>
            <p:ph type="title"/>
          </p:nvPr>
        </p:nvSpPr>
        <p:spPr>
          <a:xfrm>
            <a:off x="2455200" y="593376"/>
            <a:ext cx="6377002" cy="880698"/>
          </a:xfrm>
          <a:prstGeom prst="rect">
            <a:avLst/>
          </a:prstGeom>
        </p:spPr>
        <p:txBody>
          <a:bodyPr>
            <a:noAutofit/>
          </a:bodyPr>
          <a:lstStyle>
            <a:lvl1pPr>
              <a:defRPr sz="3600">
                <a:latin typeface="+mn-lt"/>
                <a:ea typeface="+mn-ea"/>
                <a:cs typeface="+mn-cs"/>
                <a:sym typeface="Chivo Bold"/>
              </a:defRPr>
            </a:lvl1pPr>
          </a:lstStyle>
          <a:p>
            <a:r>
              <a:rPr lang="en-US" b="1" dirty="0"/>
              <a:t>Innovation in government</a:t>
            </a:r>
            <a:endParaRPr b="1" dirty="0"/>
          </a:p>
        </p:txBody>
      </p:sp>
      <p:pic>
        <p:nvPicPr>
          <p:cNvPr id="3" name="Picture 2"/>
          <p:cNvPicPr>
            <a:picLocks noChangeAspect="1"/>
          </p:cNvPicPr>
          <p:nvPr/>
        </p:nvPicPr>
        <p:blipFill rotWithShape="1">
          <a:blip r:embed="rId3" cstate="print">
            <a:duotone>
              <a:prstClr val="black"/>
              <a:srgbClr val="0098A2">
                <a:tint val="45000"/>
                <a:satMod val="400000"/>
              </a:srgbClr>
            </a:duotone>
            <a:extLst>
              <a:ext uri="{28A0092B-C50C-407E-A947-70E740481C1C}">
                <a14:useLocalDpi xmlns:a14="http://schemas.microsoft.com/office/drawing/2010/main" val="0"/>
              </a:ext>
            </a:extLst>
          </a:blip>
          <a:srcRect l="12876" r="14255"/>
          <a:stretch/>
        </p:blipFill>
        <p:spPr>
          <a:xfrm>
            <a:off x="4681567" y="4932913"/>
            <a:ext cx="2398855" cy="1913953"/>
          </a:xfrm>
          <a:prstGeom prst="rect">
            <a:avLst/>
          </a:prstGeom>
        </p:spPr>
      </p:pic>
      <p:pic>
        <p:nvPicPr>
          <p:cNvPr id="4" name="Picture 3"/>
          <p:cNvPicPr>
            <a:picLocks noChangeAspect="1"/>
          </p:cNvPicPr>
          <p:nvPr/>
        </p:nvPicPr>
        <p:blipFill rotWithShape="1">
          <a:blip r:embed="rId4">
            <a:duotone>
              <a:prstClr val="black"/>
              <a:srgbClr val="0098A2">
                <a:tint val="45000"/>
                <a:satMod val="400000"/>
              </a:srgbClr>
            </a:duotone>
            <a:extLst>
              <a:ext uri="{28A0092B-C50C-407E-A947-70E740481C1C}">
                <a14:useLocalDpi xmlns:a14="http://schemas.microsoft.com/office/drawing/2010/main" val="0"/>
              </a:ext>
            </a:extLst>
          </a:blip>
          <a:srcRect r="4551"/>
          <a:stretch/>
        </p:blipFill>
        <p:spPr>
          <a:xfrm>
            <a:off x="4681568" y="3212806"/>
            <a:ext cx="2396834" cy="1720106"/>
          </a:xfrm>
          <a:prstGeom prst="rect">
            <a:avLst/>
          </a:prstGeom>
        </p:spPr>
      </p:pic>
      <p:pic>
        <p:nvPicPr>
          <p:cNvPr id="5" name="Picture 4"/>
          <p:cNvPicPr>
            <a:picLocks noChangeAspect="1"/>
          </p:cNvPicPr>
          <p:nvPr/>
        </p:nvPicPr>
        <p:blipFill rotWithShape="1">
          <a:blip r:embed="rId5">
            <a:duotone>
              <a:prstClr val="black"/>
              <a:srgbClr val="0098A2">
                <a:tint val="45000"/>
                <a:satMod val="400000"/>
              </a:srgbClr>
            </a:duotone>
            <a:extLst>
              <a:ext uri="{28A0092B-C50C-407E-A947-70E740481C1C}">
                <a14:useLocalDpi xmlns:a14="http://schemas.microsoft.com/office/drawing/2010/main" val="0"/>
              </a:ext>
            </a:extLst>
          </a:blip>
          <a:srcRect l="18829" t="14763" r="12812" b="4570"/>
          <a:stretch/>
        </p:blipFill>
        <p:spPr>
          <a:xfrm>
            <a:off x="7080422" y="3212807"/>
            <a:ext cx="2063578" cy="3645193"/>
          </a:xfrm>
          <a:prstGeom prst="rect">
            <a:avLst/>
          </a:prstGeom>
        </p:spPr>
      </p:pic>
      <p:pic>
        <p:nvPicPr>
          <p:cNvPr id="8" name="Picture 7"/>
          <p:cNvPicPr>
            <a:picLocks noChangeAspect="1"/>
          </p:cNvPicPr>
          <p:nvPr/>
        </p:nvPicPr>
        <p:blipFill>
          <a:blip r:embed="rId6">
            <a:duotone>
              <a:prstClr val="black"/>
              <a:srgbClr val="0098A2">
                <a:tint val="45000"/>
                <a:satMod val="400000"/>
              </a:srgbClr>
            </a:duotone>
            <a:extLst>
              <a:ext uri="{28A0092B-C50C-407E-A947-70E740481C1C}">
                <a14:useLocalDpi xmlns:a14="http://schemas.microsoft.com/office/drawing/2010/main" val="0"/>
              </a:ext>
            </a:extLst>
          </a:blip>
          <a:stretch>
            <a:fillRect/>
          </a:stretch>
        </p:blipFill>
        <p:spPr>
          <a:xfrm>
            <a:off x="0" y="4941381"/>
            <a:ext cx="2575765" cy="1929136"/>
          </a:xfrm>
          <a:prstGeom prst="rect">
            <a:avLst/>
          </a:prstGeom>
        </p:spPr>
      </p:pic>
      <p:pic>
        <p:nvPicPr>
          <p:cNvPr id="12" name="Picture 11"/>
          <p:cNvPicPr>
            <a:picLocks noChangeAspect="1"/>
          </p:cNvPicPr>
          <p:nvPr/>
        </p:nvPicPr>
        <p:blipFill rotWithShape="1">
          <a:blip r:embed="rId7" cstate="print">
            <a:duotone>
              <a:prstClr val="black"/>
              <a:srgbClr val="0098A2">
                <a:tint val="45000"/>
                <a:satMod val="400000"/>
              </a:srgbClr>
            </a:duotone>
            <a:extLst>
              <a:ext uri="{28A0092B-C50C-407E-A947-70E740481C1C}">
                <a14:useLocalDpi xmlns:a14="http://schemas.microsoft.com/office/drawing/2010/main" val="0"/>
              </a:ext>
            </a:extLst>
          </a:blip>
          <a:srcRect r="19205"/>
          <a:stretch/>
        </p:blipFill>
        <p:spPr>
          <a:xfrm>
            <a:off x="0" y="3212805"/>
            <a:ext cx="2575765" cy="1728576"/>
          </a:xfrm>
          <a:prstGeom prst="rect">
            <a:avLst/>
          </a:prstGeom>
        </p:spPr>
      </p:pic>
      <p:pic>
        <p:nvPicPr>
          <p:cNvPr id="17" name="Picture 16"/>
          <p:cNvPicPr>
            <a:picLocks noChangeAspect="1"/>
          </p:cNvPicPr>
          <p:nvPr/>
        </p:nvPicPr>
        <p:blipFill rotWithShape="1">
          <a:blip r:embed="rId8">
            <a:duotone>
              <a:prstClr val="black"/>
              <a:srgbClr val="0098A2">
                <a:tint val="45000"/>
                <a:satMod val="400000"/>
              </a:srgbClr>
            </a:duotone>
            <a:extLst>
              <a:ext uri="{28A0092B-C50C-407E-A947-70E740481C1C}">
                <a14:useLocalDpi xmlns:a14="http://schemas.microsoft.com/office/drawing/2010/main" val="0"/>
              </a:ext>
            </a:extLst>
          </a:blip>
          <a:srcRect l="28405" t="398" r="39031" b="-398"/>
          <a:stretch/>
        </p:blipFill>
        <p:spPr>
          <a:xfrm>
            <a:off x="2575765" y="3212804"/>
            <a:ext cx="2103782" cy="3634061"/>
          </a:xfrm>
          <a:prstGeom prst="rect">
            <a:avLst/>
          </a:prstGeom>
        </p:spPr>
      </p:pic>
      <p:sp>
        <p:nvSpPr>
          <p:cNvPr id="14" name="Overview:  Design + Innovation"/>
          <p:cNvSpPr/>
          <p:nvPr/>
        </p:nvSpPr>
        <p:spPr>
          <a:xfrm>
            <a:off x="489200" y="690122"/>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p>
            <a:pPr>
              <a:defRPr>
                <a:solidFill>
                  <a:srgbClr val="FAA61A"/>
                </a:solidFill>
                <a:latin typeface="+mn-lt"/>
                <a:ea typeface="+mn-ea"/>
                <a:cs typeface="+mn-cs"/>
                <a:sym typeface="Chivo Bold"/>
              </a:defRPr>
            </a:pPr>
            <a:r>
              <a:rPr lang="en-US" dirty="0"/>
              <a:t>Introductions &amp; HCD Overview</a:t>
            </a:r>
          </a:p>
        </p:txBody>
      </p:sp>
      <p:sp>
        <p:nvSpPr>
          <p:cNvPr id="18" name="Please tell us:…"/>
          <p:cNvSpPr>
            <a:spLocks noGrp="1"/>
          </p:cNvSpPr>
          <p:nvPr>
            <p:ph type="body" sz="half" idx="1"/>
          </p:nvPr>
        </p:nvSpPr>
        <p:spPr>
          <a:xfrm>
            <a:off x="2455099" y="1469419"/>
            <a:ext cx="6377102" cy="1743383"/>
          </a:xfrm>
          <a:prstGeom prst="rect">
            <a:avLst/>
          </a:prstGeom>
        </p:spPr>
        <p:txBody>
          <a:bodyPr>
            <a:noAutofit/>
          </a:bodyPr>
          <a:lstStyle/>
          <a:p>
            <a:r>
              <a:rPr lang="en-US" dirty="0">
                <a:solidFill>
                  <a:schemeClr val="tx1"/>
                </a:solidFill>
                <a:latin typeface="Chivo" charset="0"/>
                <a:ea typeface="Chivo" charset="0"/>
                <a:cs typeface="Chivo" charset="0"/>
              </a:rPr>
              <a:t>Although it arose largely from private industry, HCD is uniquely suited to the work of government, where serving people’s needs is both good policy and sound strategy.</a:t>
            </a:r>
          </a:p>
          <a:p>
            <a:r>
              <a:rPr lang="en-US" dirty="0">
                <a:solidFill>
                  <a:schemeClr val="tx1"/>
                </a:solidFill>
                <a:latin typeface="Chivo" charset="0"/>
                <a:ea typeface="Chivo" charset="0"/>
                <a:cs typeface="Chivo" charset="0"/>
              </a:rPr>
              <a:t>Government has contributed to many critical innovations</a:t>
            </a:r>
            <a:r>
              <a:rPr lang="en-US" dirty="0">
                <a:solidFill>
                  <a:srgbClr val="0098A2"/>
                </a:solidFill>
                <a:latin typeface="Chivo" charset="0"/>
                <a:ea typeface="Chivo" charset="0"/>
                <a:cs typeface="Chivo" charset="0"/>
              </a:rPr>
              <a:t>. </a:t>
            </a:r>
          </a:p>
        </p:txBody>
      </p:sp>
    </p:spTree>
    <p:extLst>
      <p:ext uri="{BB962C8B-B14F-4D97-AF65-F5344CB8AC3E}">
        <p14:creationId xmlns:p14="http://schemas.microsoft.com/office/powerpoint/2010/main" val="390388041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6B908E-901A-6D41-9DDF-71415CA64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Tree>
    <p:extLst>
      <p:ext uri="{BB962C8B-B14F-4D97-AF65-F5344CB8AC3E}">
        <p14:creationId xmlns:p14="http://schemas.microsoft.com/office/powerpoint/2010/main" val="227704173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
            <a:ext cx="9144000" cy="6605666"/>
          </a:xfrm>
          <a:prstGeom prst="rect">
            <a:avLst/>
          </a:prstGeom>
        </p:spPr>
      </p:pic>
    </p:spTree>
    <p:extLst>
      <p:ext uri="{BB962C8B-B14F-4D97-AF65-F5344CB8AC3E}">
        <p14:creationId xmlns:p14="http://schemas.microsoft.com/office/powerpoint/2010/main" val="85959123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3" name="Please tell us:…"/>
          <p:cNvSpPr>
            <a:spLocks noGrp="1"/>
          </p:cNvSpPr>
          <p:nvPr>
            <p:ph type="body" sz="half" idx="1"/>
          </p:nvPr>
        </p:nvSpPr>
        <p:spPr>
          <a:xfrm>
            <a:off x="2455099" y="1969477"/>
            <a:ext cx="6377102" cy="2424461"/>
          </a:xfrm>
          <a:prstGeom prst="rect">
            <a:avLst/>
          </a:prstGeom>
        </p:spPr>
        <p:txBody>
          <a:bodyPr>
            <a:noAutofit/>
          </a:bodyPr>
          <a:lstStyle/>
          <a:p>
            <a:endParaRPr lang="en-US" dirty="0">
              <a:latin typeface="Chivo" charset="0"/>
              <a:ea typeface="Chivo" charset="0"/>
              <a:cs typeface="Chivo" charset="0"/>
            </a:endParaRPr>
          </a:p>
          <a:p>
            <a:r>
              <a:rPr lang="en-US" b="1" dirty="0">
                <a:solidFill>
                  <a:schemeClr val="tx1"/>
                </a:solidFill>
                <a:latin typeface="+mn-lt"/>
                <a:ea typeface="Chivo" charset="0"/>
                <a:cs typeface="Chivo" charset="0"/>
              </a:rPr>
              <a:t>In the ‘30s, ‘40s, and ‘50s</a:t>
            </a:r>
            <a:r>
              <a:rPr lang="mr-IN" b="1" dirty="0">
                <a:solidFill>
                  <a:schemeClr val="tx1"/>
                </a:solidFill>
                <a:latin typeface="+mn-lt"/>
                <a:ea typeface="Chivo" charset="0"/>
                <a:cs typeface="Chivo" charset="0"/>
              </a:rPr>
              <a:t>…</a:t>
            </a:r>
            <a:endParaRPr lang="en-US" b="1" dirty="0">
              <a:solidFill>
                <a:schemeClr val="tx1"/>
              </a:solidFill>
              <a:latin typeface="+mn-lt"/>
              <a:ea typeface="Chivo" charset="0"/>
              <a:cs typeface="Chivo" charset="0"/>
            </a:endParaRPr>
          </a:p>
          <a:p>
            <a:r>
              <a:rPr lang="en-US" dirty="0">
                <a:solidFill>
                  <a:schemeClr val="tx1"/>
                </a:solidFill>
                <a:latin typeface="Chivo" charset="0"/>
                <a:ea typeface="Chivo" charset="0"/>
                <a:cs typeface="Chivo" charset="0"/>
              </a:rPr>
              <a:t>Modernist architects and industrial designers employed </a:t>
            </a:r>
            <a:r>
              <a:rPr lang="en-US" dirty="0">
                <a:solidFill>
                  <a:schemeClr val="accent4"/>
                </a:solidFill>
                <a:latin typeface="Chivo" charset="0"/>
                <a:ea typeface="Chivo" charset="0"/>
                <a:cs typeface="Chivo" charset="0"/>
              </a:rPr>
              <a:t>“top-down” approaches to </a:t>
            </a:r>
            <a:r>
              <a:rPr lang="en-US" i="1" dirty="0">
                <a:solidFill>
                  <a:schemeClr val="accent4"/>
                </a:solidFill>
                <a:latin typeface="Chivo" charset="0"/>
                <a:ea typeface="Chivo" charset="0"/>
                <a:cs typeface="Chivo" charset="0"/>
              </a:rPr>
              <a:t>designing</a:t>
            </a:r>
            <a:r>
              <a:rPr lang="en-US" dirty="0">
                <a:solidFill>
                  <a:schemeClr val="accent4"/>
                </a:solidFill>
                <a:latin typeface="Chivo" charset="0"/>
                <a:ea typeface="Chivo" charset="0"/>
                <a:cs typeface="Chivo" charset="0"/>
              </a:rPr>
              <a:t>,</a:t>
            </a:r>
            <a:r>
              <a:rPr lang="en-US" dirty="0">
                <a:latin typeface="Chivo" charset="0"/>
                <a:ea typeface="Chivo" charset="0"/>
                <a:cs typeface="Chivo" charset="0"/>
              </a:rPr>
              <a:t> </a:t>
            </a:r>
            <a:r>
              <a:rPr lang="en-US" dirty="0">
                <a:solidFill>
                  <a:schemeClr val="tx1"/>
                </a:solidFill>
                <a:latin typeface="Chivo" charset="0"/>
                <a:ea typeface="Chivo" charset="0"/>
                <a:cs typeface="Chivo" charset="0"/>
              </a:rPr>
              <a:t>following what they saw as universal rules of form and function.</a:t>
            </a:r>
          </a:p>
        </p:txBody>
      </p:sp>
      <p:pic>
        <p:nvPicPr>
          <p:cNvPr id="1026" name="Picture 2" descr="https://lh4.googleusercontent.com/4yIl96TkEiKzLmd6-NoBMZ9ERjRrBGlwoyvILJq-MRZq-xdZKMNlrDwMIBZ332-GQhe3mb1fQGObwUg32gXUvZz3g_FanEF1V_r8ztkXRU2rbwokmRDpQsHh0OFycjNbrPU2DQKxG2s"/>
          <p:cNvPicPr>
            <a:picLocks noChangeAspect="1" noChangeArrowheads="1"/>
          </p:cNvPicPr>
          <p:nvPr/>
        </p:nvPicPr>
        <p:blipFill rotWithShape="1">
          <a:blip r:embed="rId3" cstate="print">
            <a:duotone>
              <a:prstClr val="black"/>
              <a:srgbClr val="0098A2">
                <a:tint val="45000"/>
                <a:satMod val="400000"/>
              </a:srgbClr>
            </a:duotone>
            <a:extLst>
              <a:ext uri="{28A0092B-C50C-407E-A947-70E740481C1C}">
                <a14:useLocalDpi xmlns:a14="http://schemas.microsoft.com/office/drawing/2010/main" val="0"/>
              </a:ext>
            </a:extLst>
          </a:blip>
          <a:srcRect l="10105" r="1"/>
          <a:stretch/>
        </p:blipFill>
        <p:spPr bwMode="auto">
          <a:xfrm>
            <a:off x="0" y="4415197"/>
            <a:ext cx="3712115" cy="24428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aoOAi6-uo3JQnEzUk-dBHEPI8LDzjeBFbtqF-A1Zd-VTrRa0CNnQjZjl6S4DN48p5K1HYqD5xo6Vl4gj3k_e9bAXuEmvMVVOZT57SpGdgFoD32usbLLx2Tnl_v4QdHbGBp6z5WT1WtM"/>
          <p:cNvPicPr>
            <a:picLocks noChangeAspect="1" noChangeArrowheads="1"/>
          </p:cNvPicPr>
          <p:nvPr/>
        </p:nvPicPr>
        <p:blipFill rotWithShape="1">
          <a:blip r:embed="rId4">
            <a:duotone>
              <a:prstClr val="black"/>
              <a:srgbClr val="0098A2">
                <a:tint val="45000"/>
                <a:satMod val="400000"/>
              </a:srgbClr>
            </a:duotone>
            <a:extLst>
              <a:ext uri="{28A0092B-C50C-407E-A947-70E740481C1C}">
                <a14:useLocalDpi xmlns:a14="http://schemas.microsoft.com/office/drawing/2010/main" val="0"/>
              </a:ext>
            </a:extLst>
          </a:blip>
          <a:srcRect l="15134" r="22225"/>
          <a:stretch/>
        </p:blipFill>
        <p:spPr bwMode="auto">
          <a:xfrm>
            <a:off x="3466636" y="4406031"/>
            <a:ext cx="2554514" cy="243987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lh5.googleusercontent.com/fcR0o8_RlvbR5F2gSovIdQPNZXhExVlbW6Q3fmg44amXIqSsyBtD7yiscE1H2oc8NfIpVRJ16LQ3lKXeCTeTc9AteTk1uSyJFOUllPHNbZ_AF1w8UVwZu1Sfj1lNQNjP5I4k4dhIK1w"/>
          <p:cNvPicPr>
            <a:picLocks noChangeAspect="1" noChangeArrowheads="1"/>
          </p:cNvPicPr>
          <p:nvPr/>
        </p:nvPicPr>
        <p:blipFill rotWithShape="1">
          <a:blip r:embed="rId5">
            <a:duotone>
              <a:prstClr val="black"/>
              <a:srgbClr val="0098A2">
                <a:tint val="45000"/>
                <a:satMod val="400000"/>
              </a:srgbClr>
            </a:duotone>
            <a:extLst>
              <a:ext uri="{28A0092B-C50C-407E-A947-70E740481C1C}">
                <a14:useLocalDpi xmlns:a14="http://schemas.microsoft.com/office/drawing/2010/main" val="0"/>
              </a:ext>
            </a:extLst>
          </a:blip>
          <a:srcRect l="323" r="20889" b="17897"/>
          <a:stretch/>
        </p:blipFill>
        <p:spPr bwMode="auto">
          <a:xfrm>
            <a:off x="6021150" y="4406031"/>
            <a:ext cx="3120499" cy="2439876"/>
          </a:xfrm>
          <a:prstGeom prst="rect">
            <a:avLst/>
          </a:prstGeom>
          <a:noFill/>
          <a:extLst>
            <a:ext uri="{909E8E84-426E-40DD-AFC4-6F175D3DCCD1}">
              <a14:hiddenFill xmlns:a14="http://schemas.microsoft.com/office/drawing/2010/main">
                <a:solidFill>
                  <a:srgbClr val="FFFFFF"/>
                </a:solidFill>
              </a14:hiddenFill>
            </a:ext>
          </a:extLst>
        </p:spPr>
      </p:pic>
      <p:sp>
        <p:nvSpPr>
          <p:cNvPr id="12" name="Thank you to..."/>
          <p:cNvSpPr txBox="1">
            <a:spLocks/>
          </p:cNvSpPr>
          <p:nvPr/>
        </p:nvSpPr>
        <p:spPr>
          <a:xfrm>
            <a:off x="2455199" y="593374"/>
            <a:ext cx="6377102" cy="135484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sz="3300" spc="-100" dirty="0">
                <a:solidFill>
                  <a:srgbClr val="FFAB40"/>
                </a:solidFill>
              </a:rPr>
              <a:t>The origins of </a:t>
            </a:r>
          </a:p>
          <a:p>
            <a:pPr hangingPunct="1"/>
            <a:r>
              <a:rPr lang="en-US" sz="3300" spc="-100" dirty="0">
                <a:solidFill>
                  <a:srgbClr val="FFAB40"/>
                </a:solidFill>
              </a:rPr>
              <a:t>stakeholder discovery and design</a:t>
            </a:r>
            <a:endParaRPr lang="en-US" sz="3300" spc="-100" dirty="0">
              <a:solidFill>
                <a:schemeClr val="accent4"/>
              </a:solidFill>
            </a:endParaRPr>
          </a:p>
        </p:txBody>
      </p:sp>
      <p:sp>
        <p:nvSpPr>
          <p:cNvPr id="9" name="What is innovation?:"/>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Design + Innovation</a:t>
            </a:r>
            <a:endParaRPr dirty="0">
              <a:solidFill>
                <a:srgbClr val="000000"/>
              </a:solidFill>
            </a:endParaRPr>
          </a:p>
        </p:txBody>
      </p:sp>
    </p:spTree>
    <p:extLst>
      <p:ext uri="{BB962C8B-B14F-4D97-AF65-F5344CB8AC3E}">
        <p14:creationId xmlns:p14="http://schemas.microsoft.com/office/powerpoint/2010/main" val="300469204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3" name="Please tell us:…"/>
          <p:cNvSpPr>
            <a:spLocks noGrp="1"/>
          </p:cNvSpPr>
          <p:nvPr>
            <p:ph type="body" sz="half" idx="1"/>
          </p:nvPr>
        </p:nvSpPr>
        <p:spPr>
          <a:xfrm>
            <a:off x="2455099" y="1969477"/>
            <a:ext cx="6377102" cy="2424461"/>
          </a:xfrm>
          <a:prstGeom prst="rect">
            <a:avLst/>
          </a:prstGeom>
        </p:spPr>
        <p:txBody>
          <a:bodyPr>
            <a:noAutofit/>
          </a:bodyPr>
          <a:lstStyle/>
          <a:p>
            <a:endParaRPr lang="en-US" dirty="0">
              <a:latin typeface="Chivo" charset="0"/>
              <a:ea typeface="Chivo" charset="0"/>
              <a:cs typeface="Chivo" charset="0"/>
            </a:endParaRPr>
          </a:p>
          <a:p>
            <a:r>
              <a:rPr lang="en-US" b="1" dirty="0">
                <a:solidFill>
                  <a:schemeClr val="tx1"/>
                </a:solidFill>
                <a:latin typeface="+mn-lt"/>
                <a:ea typeface="Chivo" charset="0"/>
                <a:cs typeface="Chivo" charset="0"/>
              </a:rPr>
              <a:t>In the ‘60s, ‘70s, and ‘80s</a:t>
            </a:r>
            <a:r>
              <a:rPr lang="mr-IN" b="1" dirty="0">
                <a:solidFill>
                  <a:schemeClr val="tx1"/>
                </a:solidFill>
                <a:latin typeface="+mn-lt"/>
                <a:ea typeface="Chivo" charset="0"/>
                <a:cs typeface="Chivo" charset="0"/>
              </a:rPr>
              <a:t>…</a:t>
            </a:r>
            <a:endParaRPr lang="en-US" b="1" dirty="0">
              <a:solidFill>
                <a:schemeClr val="tx1"/>
              </a:solidFill>
              <a:latin typeface="+mn-lt"/>
              <a:ea typeface="Chivo" charset="0"/>
              <a:cs typeface="Chivo" charset="0"/>
            </a:endParaRPr>
          </a:p>
          <a:p>
            <a:r>
              <a:rPr lang="en-US" dirty="0">
                <a:solidFill>
                  <a:schemeClr val="tx1"/>
                </a:solidFill>
                <a:latin typeface="Chivo" charset="0"/>
                <a:ea typeface="Chivo" charset="0"/>
                <a:cs typeface="Chivo" charset="0"/>
              </a:rPr>
              <a:t>Computer scientists and management experts formalized </a:t>
            </a:r>
            <a:r>
              <a:rPr lang="en-US" dirty="0">
                <a:solidFill>
                  <a:schemeClr val="accent4"/>
                </a:solidFill>
                <a:latin typeface="Chivo" charset="0"/>
                <a:ea typeface="Chivo" charset="0"/>
                <a:cs typeface="Chivo" charset="0"/>
              </a:rPr>
              <a:t>processes of </a:t>
            </a:r>
            <a:r>
              <a:rPr lang="en-US" i="1" dirty="0">
                <a:solidFill>
                  <a:schemeClr val="accent4"/>
                </a:solidFill>
                <a:latin typeface="Chivo" charset="0"/>
                <a:ea typeface="Chivo" charset="0"/>
                <a:cs typeface="Chivo" charset="0"/>
              </a:rPr>
              <a:t>designing for</a:t>
            </a:r>
            <a:r>
              <a:rPr lang="en-US" dirty="0">
                <a:solidFill>
                  <a:schemeClr val="accent4"/>
                </a:solidFill>
                <a:latin typeface="Chivo" charset="0"/>
                <a:ea typeface="Chivo" charset="0"/>
                <a:cs typeface="Chivo" charset="0"/>
              </a:rPr>
              <a:t> </a:t>
            </a:r>
            <a:r>
              <a:rPr lang="en-US" dirty="0">
                <a:solidFill>
                  <a:schemeClr val="tx1"/>
                </a:solidFill>
                <a:latin typeface="Chivo" charset="0"/>
                <a:ea typeface="Chivo" charset="0"/>
                <a:cs typeface="Chivo" charset="0"/>
              </a:rPr>
              <a:t>particular situations and needs through “diagnosis followed by prescription.”</a:t>
            </a:r>
          </a:p>
        </p:txBody>
      </p:sp>
      <p:pic>
        <p:nvPicPr>
          <p:cNvPr id="12" name="Picture 3" descr="https://lh6.googleusercontent.com/taQBbGM61pXowvQhnSMkz9mBwz2wPpTpYfKFn9CkMrByfWWew_BmJJvWW-z86XIykE9qG1Y0v7xKAr5iRbp_vXhYU5ThZqAUCKVgUBNw-l-IrgafKO8LCY3_iqyMeIkEnihFsp7j_hg"/>
          <p:cNvPicPr>
            <a:picLocks noChangeAspect="1" noChangeArrowheads="1"/>
          </p:cNvPicPr>
          <p:nvPr/>
        </p:nvPicPr>
        <p:blipFill rotWithShape="1">
          <a:blip r:embed="rId3" cstate="print">
            <a:duotone>
              <a:prstClr val="black"/>
              <a:srgbClr val="0098A2">
                <a:tint val="45000"/>
                <a:satMod val="400000"/>
              </a:srgbClr>
            </a:duotone>
            <a:extLst>
              <a:ext uri="{28A0092B-C50C-407E-A947-70E740481C1C}">
                <a14:useLocalDpi xmlns:a14="http://schemas.microsoft.com/office/drawing/2010/main" val="0"/>
              </a:ext>
            </a:extLst>
          </a:blip>
          <a:srcRect b="13220"/>
          <a:stretch/>
        </p:blipFill>
        <p:spPr bwMode="auto">
          <a:xfrm>
            <a:off x="0" y="4414314"/>
            <a:ext cx="2264849" cy="24436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lh6.googleusercontent.com/ylSl4znqSubXwE25DsIGjGhd1no295u6f0xIrVGYKKYqA_0mkaYonpGvf_ETZ2OJ_9I2U-3es-3AaVogxv-xDz4RyqDkLpnvGNF2O84qN37hq-Qdr9-zpklHXnUpAvTF-mLoQRxuO3M"/>
          <p:cNvPicPr>
            <a:picLocks noChangeAspect="1" noChangeArrowheads="1"/>
          </p:cNvPicPr>
          <p:nvPr/>
        </p:nvPicPr>
        <p:blipFill rotWithShape="1">
          <a:blip r:embed="rId4">
            <a:duotone>
              <a:prstClr val="black"/>
              <a:srgbClr val="0098A2">
                <a:tint val="45000"/>
                <a:satMod val="400000"/>
              </a:srgbClr>
            </a:duotone>
            <a:extLst>
              <a:ext uri="{28A0092B-C50C-407E-A947-70E740481C1C}">
                <a14:useLocalDpi xmlns:a14="http://schemas.microsoft.com/office/drawing/2010/main" val="0"/>
              </a:ext>
            </a:extLst>
          </a:blip>
          <a:srcRect t="6836" r="8715"/>
          <a:stretch/>
        </p:blipFill>
        <p:spPr bwMode="auto">
          <a:xfrm>
            <a:off x="2264849" y="4414314"/>
            <a:ext cx="3192521" cy="24436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lh4.googleusercontent.com/d_MD0JfU1-FIQEQXOW3eBEjg3yjmYTCAvRzQj1y3PSEryPv3MRM6M_17k_HSia1bv99N2gGHA1uE9obR9OH41Y3VpxAPLuYlOj4kzEKgOJJ2lYJYMRv3srW094iklSLjxL0cvsS5YIc"/>
          <p:cNvPicPr>
            <a:picLocks noChangeAspect="1" noChangeArrowheads="1"/>
          </p:cNvPicPr>
          <p:nvPr/>
        </p:nvPicPr>
        <p:blipFill>
          <a:blip r:embed="rId5">
            <a:duotone>
              <a:prstClr val="black"/>
              <a:srgbClr val="0098A2">
                <a:tint val="45000"/>
                <a:satMod val="400000"/>
              </a:srgbClr>
            </a:duotone>
            <a:extLst>
              <a:ext uri="{28A0092B-C50C-407E-A947-70E740481C1C}">
                <a14:useLocalDpi xmlns:a14="http://schemas.microsoft.com/office/drawing/2010/main" val="0"/>
              </a:ext>
            </a:extLst>
          </a:blip>
          <a:srcRect/>
          <a:stretch>
            <a:fillRect/>
          </a:stretch>
        </p:blipFill>
        <p:spPr bwMode="auto">
          <a:xfrm>
            <a:off x="5457371" y="4414314"/>
            <a:ext cx="3686629" cy="2437640"/>
          </a:xfrm>
          <a:prstGeom prst="rect">
            <a:avLst/>
          </a:prstGeom>
          <a:noFill/>
          <a:extLst>
            <a:ext uri="{909E8E84-426E-40DD-AFC4-6F175D3DCCD1}">
              <a14:hiddenFill xmlns:a14="http://schemas.microsoft.com/office/drawing/2010/main">
                <a:solidFill>
                  <a:srgbClr val="FFFFFF"/>
                </a:solidFill>
              </a14:hiddenFill>
            </a:ext>
          </a:extLst>
        </p:spPr>
      </p:pic>
      <p:sp>
        <p:nvSpPr>
          <p:cNvPr id="9" name="Thank you to..."/>
          <p:cNvSpPr txBox="1">
            <a:spLocks/>
          </p:cNvSpPr>
          <p:nvPr/>
        </p:nvSpPr>
        <p:spPr>
          <a:xfrm>
            <a:off x="2455199" y="593374"/>
            <a:ext cx="6377102" cy="135484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sz="3300" spc="-100" dirty="0">
                <a:solidFill>
                  <a:srgbClr val="FFAB40"/>
                </a:solidFill>
              </a:rPr>
              <a:t>The origins of </a:t>
            </a:r>
          </a:p>
          <a:p>
            <a:pPr hangingPunct="1"/>
            <a:r>
              <a:rPr lang="en-US" sz="3300" spc="-100" dirty="0">
                <a:solidFill>
                  <a:srgbClr val="FFAB40"/>
                </a:solidFill>
              </a:rPr>
              <a:t>stakeholder discovery and design</a:t>
            </a:r>
            <a:endParaRPr lang="en-US" sz="3300" spc="-100" dirty="0">
              <a:solidFill>
                <a:schemeClr val="accent4"/>
              </a:solidFill>
            </a:endParaRPr>
          </a:p>
        </p:txBody>
      </p:sp>
      <p:sp>
        <p:nvSpPr>
          <p:cNvPr id="15" name="What is innovation?:"/>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Design + Innovation</a:t>
            </a:r>
            <a:endParaRPr dirty="0">
              <a:solidFill>
                <a:srgbClr val="000000"/>
              </a:solidFill>
            </a:endParaRPr>
          </a:p>
        </p:txBody>
      </p:sp>
    </p:spTree>
    <p:extLst>
      <p:ext uri="{BB962C8B-B14F-4D97-AF65-F5344CB8AC3E}">
        <p14:creationId xmlns:p14="http://schemas.microsoft.com/office/powerpoint/2010/main" val="281605210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3" name="Please tell us:…"/>
          <p:cNvSpPr>
            <a:spLocks noGrp="1"/>
          </p:cNvSpPr>
          <p:nvPr>
            <p:ph type="body" sz="half" idx="1"/>
          </p:nvPr>
        </p:nvSpPr>
        <p:spPr>
          <a:xfrm>
            <a:off x="2455099" y="1969477"/>
            <a:ext cx="6377102" cy="2424461"/>
          </a:xfrm>
          <a:prstGeom prst="rect">
            <a:avLst/>
          </a:prstGeom>
        </p:spPr>
        <p:txBody>
          <a:bodyPr>
            <a:noAutofit/>
          </a:bodyPr>
          <a:lstStyle/>
          <a:p>
            <a:endParaRPr lang="en-US" dirty="0">
              <a:latin typeface="Chivo" charset="0"/>
              <a:ea typeface="Chivo" charset="0"/>
              <a:cs typeface="Chivo" charset="0"/>
            </a:endParaRPr>
          </a:p>
          <a:p>
            <a:r>
              <a:rPr lang="en-US" b="1" dirty="0">
                <a:solidFill>
                  <a:schemeClr val="tx1"/>
                </a:solidFill>
                <a:latin typeface="+mn-lt"/>
                <a:ea typeface="Chivo" charset="0"/>
                <a:cs typeface="Chivo" charset="0"/>
              </a:rPr>
              <a:t>In the ‘90s, ‘00s, and ‘10s</a:t>
            </a:r>
            <a:r>
              <a:rPr lang="mr-IN" b="1" dirty="0">
                <a:solidFill>
                  <a:schemeClr val="tx1"/>
                </a:solidFill>
                <a:latin typeface="+mn-lt"/>
                <a:ea typeface="Chivo" charset="0"/>
                <a:cs typeface="Chivo" charset="0"/>
              </a:rPr>
              <a:t>…</a:t>
            </a:r>
            <a:endParaRPr lang="en-US" b="1" dirty="0">
              <a:solidFill>
                <a:schemeClr val="tx1"/>
              </a:solidFill>
              <a:latin typeface="+mn-lt"/>
              <a:ea typeface="Chivo" charset="0"/>
              <a:cs typeface="Chivo" charset="0"/>
            </a:endParaRPr>
          </a:p>
          <a:p>
            <a:r>
              <a:rPr lang="en-US" dirty="0">
                <a:solidFill>
                  <a:schemeClr val="tx1"/>
                </a:solidFill>
                <a:latin typeface="Chivo" charset="0"/>
                <a:ea typeface="Chivo" charset="0"/>
                <a:cs typeface="Chivo" charset="0"/>
              </a:rPr>
              <a:t>Restless designers and social innovators have adapted </a:t>
            </a:r>
            <a:r>
              <a:rPr lang="en-US" dirty="0">
                <a:solidFill>
                  <a:schemeClr val="accent4"/>
                </a:solidFill>
                <a:latin typeface="Chivo" charset="0"/>
                <a:ea typeface="Chivo" charset="0"/>
                <a:cs typeface="Chivo" charset="0"/>
              </a:rPr>
              <a:t>immersive and participatory methods for </a:t>
            </a:r>
            <a:r>
              <a:rPr lang="en-US" i="1" dirty="0">
                <a:solidFill>
                  <a:schemeClr val="accent4"/>
                </a:solidFill>
                <a:latin typeface="Chivo" charset="0"/>
                <a:ea typeface="Chivo" charset="0"/>
                <a:cs typeface="Chivo" charset="0"/>
              </a:rPr>
              <a:t>designing with </a:t>
            </a:r>
            <a:r>
              <a:rPr lang="en-US" dirty="0">
                <a:solidFill>
                  <a:schemeClr val="tx1"/>
                </a:solidFill>
                <a:latin typeface="Chivo" charset="0"/>
                <a:ea typeface="Chivo" charset="0"/>
                <a:cs typeface="Chivo" charset="0"/>
              </a:rPr>
              <a:t>people, integrating qualitative social-research practices.</a:t>
            </a:r>
          </a:p>
        </p:txBody>
      </p:sp>
      <p:pic>
        <p:nvPicPr>
          <p:cNvPr id="3075" name="Picture 3" descr="https://lh5.googleusercontent.com/gjNpX7BWVyI64etYwDOogWMYSxiw742u8R7I6nLVil1hqraMq8kUUfV-a3llRiLJHupraYYbU_9TUoUn3THVUIGe4IQg923cWPUKvrr8tEmDPzEOmGjn95dLo55zrx3nt_YgEl_K56A"/>
          <p:cNvPicPr>
            <a:picLocks noChangeAspect="1" noChangeArrowheads="1"/>
          </p:cNvPicPr>
          <p:nvPr/>
        </p:nvPicPr>
        <p:blipFill>
          <a:blip r:embed="rId3">
            <a:duotone>
              <a:prstClr val="black"/>
              <a:srgbClr val="0098A2">
                <a:tint val="45000"/>
                <a:satMod val="400000"/>
              </a:srgbClr>
            </a:duotone>
            <a:extLst>
              <a:ext uri="{28A0092B-C50C-407E-A947-70E740481C1C}">
                <a14:useLocalDpi xmlns:a14="http://schemas.microsoft.com/office/drawing/2010/main" val="0"/>
              </a:ext>
            </a:extLst>
          </a:blip>
          <a:srcRect/>
          <a:stretch>
            <a:fillRect/>
          </a:stretch>
        </p:blipFill>
        <p:spPr bwMode="auto">
          <a:xfrm>
            <a:off x="0" y="4414832"/>
            <a:ext cx="3454009" cy="24574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6.googleusercontent.com/TwtxbfAmvRXJpR-dpEdL91fZrRnj0p9pkG90j0h3QxvddTBJkoe9rPAsm0l89I-JggkhvehjwAcctOw55GhJ3m_g3LUermMRW94CWsUVeBZPbDHbwBFAVJ8zL7tK5m7P4mCHTwejlNU"/>
          <p:cNvPicPr>
            <a:picLocks noChangeAspect="1" noChangeArrowheads="1"/>
          </p:cNvPicPr>
          <p:nvPr/>
        </p:nvPicPr>
        <p:blipFill rotWithShape="1">
          <a:blip r:embed="rId4">
            <a:duotone>
              <a:prstClr val="black"/>
              <a:srgbClr val="0098A2">
                <a:tint val="45000"/>
                <a:satMod val="400000"/>
              </a:srgbClr>
            </a:duotone>
            <a:extLst>
              <a:ext uri="{28A0092B-C50C-407E-A947-70E740481C1C}">
                <a14:useLocalDpi xmlns:a14="http://schemas.microsoft.com/office/drawing/2010/main" val="0"/>
              </a:ext>
            </a:extLst>
          </a:blip>
          <a:srcRect l="10128" r="39989"/>
          <a:stretch/>
        </p:blipFill>
        <p:spPr bwMode="auto">
          <a:xfrm>
            <a:off x="3454010" y="4414832"/>
            <a:ext cx="2101524" cy="245749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3.googleusercontent.com/yY7HujwR5OiiFhxi996wARrRoSKsK-AmGVEnprYKwDnIJv1IfSsHCQY8z5Qk16r1z1QZhzT6pz4zwSsdPs92Uq8IUgG0jeEUXby3RKGNCjahtkyzYBZ5kpngL4tJQnhHRj7bTOboJgs"/>
          <p:cNvPicPr>
            <a:picLocks noChangeAspect="1" noChangeArrowheads="1"/>
          </p:cNvPicPr>
          <p:nvPr/>
        </p:nvPicPr>
        <p:blipFill rotWithShape="1">
          <a:blip r:embed="rId5">
            <a:duotone>
              <a:prstClr val="black"/>
              <a:srgbClr val="0098A2">
                <a:tint val="45000"/>
                <a:satMod val="400000"/>
              </a:srgbClr>
            </a:duotone>
            <a:extLst>
              <a:ext uri="{28A0092B-C50C-407E-A947-70E740481C1C}">
                <a14:useLocalDpi xmlns:a14="http://schemas.microsoft.com/office/drawing/2010/main" val="0"/>
              </a:ext>
            </a:extLst>
          </a:blip>
          <a:srcRect r="27280"/>
          <a:stretch/>
        </p:blipFill>
        <p:spPr bwMode="auto">
          <a:xfrm>
            <a:off x="5555534" y="4414832"/>
            <a:ext cx="3588466" cy="2443686"/>
          </a:xfrm>
          <a:prstGeom prst="rect">
            <a:avLst/>
          </a:prstGeom>
          <a:noFill/>
          <a:extLst>
            <a:ext uri="{909E8E84-426E-40DD-AFC4-6F175D3DCCD1}">
              <a14:hiddenFill xmlns:a14="http://schemas.microsoft.com/office/drawing/2010/main">
                <a:solidFill>
                  <a:srgbClr val="FFFFFF"/>
                </a:solidFill>
              </a14:hiddenFill>
            </a:ext>
          </a:extLst>
        </p:spPr>
      </p:pic>
      <p:sp>
        <p:nvSpPr>
          <p:cNvPr id="9" name="Thank you to..."/>
          <p:cNvSpPr txBox="1">
            <a:spLocks/>
          </p:cNvSpPr>
          <p:nvPr/>
        </p:nvSpPr>
        <p:spPr>
          <a:xfrm>
            <a:off x="2455199" y="593374"/>
            <a:ext cx="6377102" cy="135484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sz="3300" spc="-100" dirty="0">
                <a:solidFill>
                  <a:srgbClr val="FFAB40"/>
                </a:solidFill>
              </a:rPr>
              <a:t>The origins of </a:t>
            </a:r>
          </a:p>
          <a:p>
            <a:pPr hangingPunct="1"/>
            <a:r>
              <a:rPr lang="en-US" sz="3300" spc="-100" dirty="0">
                <a:solidFill>
                  <a:srgbClr val="FFAB40"/>
                </a:solidFill>
              </a:rPr>
              <a:t>stakeholder discovery and design</a:t>
            </a:r>
            <a:endParaRPr lang="en-US" sz="3300" spc="-100" dirty="0">
              <a:solidFill>
                <a:schemeClr val="accent4"/>
              </a:solidFill>
            </a:endParaRPr>
          </a:p>
        </p:txBody>
      </p:sp>
      <p:sp>
        <p:nvSpPr>
          <p:cNvPr id="12" name="What is innovation?:"/>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Design + Innovation</a:t>
            </a:r>
            <a:endParaRPr dirty="0">
              <a:solidFill>
                <a:srgbClr val="000000"/>
              </a:solidFill>
            </a:endParaRPr>
          </a:p>
        </p:txBody>
      </p:sp>
    </p:spTree>
    <p:extLst>
      <p:ext uri="{BB962C8B-B14F-4D97-AF65-F5344CB8AC3E}">
        <p14:creationId xmlns:p14="http://schemas.microsoft.com/office/powerpoint/2010/main" val="8304542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7" name="Please tell us:…"/>
          <p:cNvSpPr>
            <a:spLocks noGrp="1"/>
          </p:cNvSpPr>
          <p:nvPr>
            <p:ph type="body" sz="half" idx="1"/>
          </p:nvPr>
        </p:nvSpPr>
        <p:spPr>
          <a:xfrm>
            <a:off x="2455099" y="1969477"/>
            <a:ext cx="6377102" cy="1651159"/>
          </a:xfrm>
          <a:prstGeom prst="rect">
            <a:avLst/>
          </a:prstGeom>
        </p:spPr>
        <p:txBody>
          <a:bodyPr>
            <a:noAutofit/>
          </a:bodyPr>
          <a:lstStyle/>
          <a:p>
            <a:r>
              <a:rPr lang="en-US" spc="-10" dirty="0">
                <a:solidFill>
                  <a:srgbClr val="FFAB40"/>
                </a:solidFill>
                <a:latin typeface="Chivo" charset="0"/>
                <a:ea typeface="Chivo" charset="0"/>
                <a:cs typeface="Chivo" charset="0"/>
              </a:rPr>
              <a:t>HCD offers a (relatively) new orientation towards design </a:t>
            </a:r>
            <a:r>
              <a:rPr lang="en-US" spc="-10" dirty="0">
                <a:solidFill>
                  <a:schemeClr val="tx1"/>
                </a:solidFill>
                <a:latin typeface="Chivo" charset="0"/>
                <a:ea typeface="Chivo" charset="0"/>
                <a:cs typeface="Chivo" charset="0"/>
              </a:rPr>
              <a:t>characterized less by its products than its processes. It’s not about predefined material outcomes. It is about solving problems, creating opportunities, and meeting needs.</a:t>
            </a:r>
          </a:p>
        </p:txBody>
      </p:sp>
      <p:sp>
        <p:nvSpPr>
          <p:cNvPr id="8" name="Let’s get to know each other."/>
          <p:cNvSpPr>
            <a:spLocks noGrp="1"/>
          </p:cNvSpPr>
          <p:nvPr>
            <p:ph type="title"/>
          </p:nvPr>
        </p:nvSpPr>
        <p:spPr>
          <a:xfrm>
            <a:off x="2455200" y="593376"/>
            <a:ext cx="6377002" cy="1376102"/>
          </a:xfrm>
          <a:prstGeom prst="rect">
            <a:avLst/>
          </a:prstGeom>
        </p:spPr>
        <p:txBody>
          <a:bodyPr>
            <a:noAutofit/>
          </a:bodyPr>
          <a:lstStyle>
            <a:lvl1pPr>
              <a:defRPr sz="3600">
                <a:latin typeface="+mn-lt"/>
                <a:ea typeface="+mn-ea"/>
                <a:cs typeface="+mn-cs"/>
                <a:sym typeface="Chivo Bold"/>
              </a:defRPr>
            </a:lvl1pPr>
          </a:lstStyle>
          <a:p>
            <a:r>
              <a:rPr lang="en-US" b="1" dirty="0"/>
              <a:t>A process greater than</a:t>
            </a:r>
            <a:br>
              <a:rPr lang="en-US" b="1" dirty="0"/>
            </a:br>
            <a:r>
              <a:rPr lang="en-US" b="1" dirty="0"/>
              <a:t>the sum of its products</a:t>
            </a:r>
            <a:endParaRPr b="1" dirty="0"/>
          </a:p>
        </p:txBody>
      </p:sp>
      <p:pic>
        <p:nvPicPr>
          <p:cNvPr id="15" name="IMG_0888.jpg" descr="IMG_0888.jpg"/>
          <p:cNvPicPr>
            <a:picLocks noChangeAspect="1"/>
          </p:cNvPicPr>
          <p:nvPr/>
        </p:nvPicPr>
        <p:blipFill>
          <a:blip r:embed="rId2">
            <a:duotone>
              <a:prstClr val="black"/>
              <a:srgbClr val="0098A2">
                <a:tint val="45000"/>
                <a:satMod val="400000"/>
              </a:srgbClr>
            </a:duotone>
          </a:blip>
          <a:srcRect r="3530"/>
          <a:stretch>
            <a:fillRect/>
          </a:stretch>
        </p:blipFill>
        <p:spPr>
          <a:xfrm>
            <a:off x="2562250" y="5130896"/>
            <a:ext cx="2285102" cy="1727054"/>
          </a:xfrm>
          <a:prstGeom prst="rect">
            <a:avLst/>
          </a:prstGeom>
          <a:ln w="12700">
            <a:miter lim="400000"/>
          </a:ln>
        </p:spPr>
      </p:pic>
      <p:pic>
        <p:nvPicPr>
          <p:cNvPr id="16" name="IMG_5524.jpg" descr="IMG_5524.jpg"/>
          <p:cNvPicPr>
            <a:picLocks noChangeAspect="1"/>
          </p:cNvPicPr>
          <p:nvPr/>
        </p:nvPicPr>
        <p:blipFill>
          <a:blip r:embed="rId3">
            <a:duotone>
              <a:prstClr val="black"/>
              <a:srgbClr val="0098A2">
                <a:tint val="45000"/>
                <a:satMod val="400000"/>
              </a:srgbClr>
            </a:duotone>
          </a:blip>
          <a:srcRect b="2808"/>
          <a:stretch>
            <a:fillRect/>
          </a:stretch>
        </p:blipFill>
        <p:spPr>
          <a:xfrm>
            <a:off x="2562251" y="3621220"/>
            <a:ext cx="2285101" cy="1509498"/>
          </a:xfrm>
          <a:prstGeom prst="rect">
            <a:avLst/>
          </a:prstGeom>
          <a:ln w="12700">
            <a:miter lim="400000"/>
          </a:ln>
        </p:spPr>
      </p:pic>
      <p:pic>
        <p:nvPicPr>
          <p:cNvPr id="17" name="IMG_1124.jpg" descr="IMG_1124.jpg"/>
          <p:cNvPicPr>
            <a:picLocks noChangeAspect="1"/>
          </p:cNvPicPr>
          <p:nvPr/>
        </p:nvPicPr>
        <p:blipFill>
          <a:blip r:embed="rId4">
            <a:duotone>
              <a:prstClr val="black"/>
              <a:srgbClr val="0098A2">
                <a:tint val="45000"/>
                <a:satMod val="400000"/>
              </a:srgbClr>
            </a:duotone>
          </a:blip>
          <a:srcRect r="3445"/>
          <a:stretch>
            <a:fillRect/>
          </a:stretch>
        </p:blipFill>
        <p:spPr>
          <a:xfrm>
            <a:off x="7119753" y="5130540"/>
            <a:ext cx="1562405" cy="1727054"/>
          </a:xfrm>
          <a:prstGeom prst="rect">
            <a:avLst/>
          </a:prstGeom>
          <a:ln w="12700">
            <a:miter lim="400000"/>
          </a:ln>
        </p:spPr>
      </p:pic>
      <p:pic>
        <p:nvPicPr>
          <p:cNvPr id="18" name="5 IMAGE IMAGE OF WORKSHOP IN AMAZONAS.jpg" descr="5 IMAGE IMAGE OF WORKSHOP IN AMAZONAS.jpg"/>
          <p:cNvPicPr>
            <a:picLocks noChangeAspect="1"/>
          </p:cNvPicPr>
          <p:nvPr/>
        </p:nvPicPr>
        <p:blipFill>
          <a:blip r:embed="rId5">
            <a:duotone>
              <a:prstClr val="black"/>
              <a:srgbClr val="0098A2">
                <a:tint val="45000"/>
                <a:satMod val="400000"/>
              </a:srgbClr>
            </a:duotone>
          </a:blip>
          <a:srcRect r="754" b="2808"/>
          <a:stretch>
            <a:fillRect/>
          </a:stretch>
        </p:blipFill>
        <p:spPr>
          <a:xfrm>
            <a:off x="4834652" y="3621220"/>
            <a:ext cx="2921523" cy="1509498"/>
          </a:xfrm>
          <a:prstGeom prst="rect">
            <a:avLst/>
          </a:prstGeom>
          <a:ln w="12700">
            <a:miter lim="400000"/>
          </a:ln>
        </p:spPr>
      </p:pic>
      <p:pic>
        <p:nvPicPr>
          <p:cNvPr id="19" name="7 BIM WITH WEBSITE.jpg" descr="7 BIM WITH WEBSITE.jpg"/>
          <p:cNvPicPr>
            <a:picLocks noChangeAspect="1"/>
          </p:cNvPicPr>
          <p:nvPr/>
        </p:nvPicPr>
        <p:blipFill rotWithShape="1">
          <a:blip r:embed="rId6">
            <a:duotone>
              <a:prstClr val="black"/>
              <a:srgbClr val="0098A2">
                <a:tint val="45000"/>
                <a:satMod val="400000"/>
              </a:srgbClr>
            </a:duotone>
          </a:blip>
          <a:srcRect r="5454" b="2190"/>
          <a:stretch/>
        </p:blipFill>
        <p:spPr>
          <a:xfrm>
            <a:off x="4586674" y="5130946"/>
            <a:ext cx="2591768" cy="1727054"/>
          </a:xfrm>
          <a:prstGeom prst="rect">
            <a:avLst/>
          </a:prstGeom>
          <a:ln w="12700">
            <a:miter lim="400000"/>
          </a:ln>
        </p:spPr>
      </p:pic>
      <p:pic>
        <p:nvPicPr>
          <p:cNvPr id="20" name="13proto3.jpg" descr="13proto3.jpg"/>
          <p:cNvPicPr>
            <a:picLocks noChangeAspect="1"/>
          </p:cNvPicPr>
          <p:nvPr/>
        </p:nvPicPr>
        <p:blipFill>
          <a:blip r:embed="rId7">
            <a:duotone>
              <a:prstClr val="black"/>
              <a:srgbClr val="0098A2">
                <a:tint val="45000"/>
                <a:satMod val="400000"/>
              </a:srgbClr>
            </a:duotone>
          </a:blip>
          <a:srcRect b="2808"/>
          <a:stretch>
            <a:fillRect/>
          </a:stretch>
        </p:blipFill>
        <p:spPr>
          <a:xfrm>
            <a:off x="7305191" y="3621042"/>
            <a:ext cx="1376682" cy="1509498"/>
          </a:xfrm>
          <a:prstGeom prst="rect">
            <a:avLst/>
          </a:prstGeom>
          <a:ln w="12700">
            <a:miter lim="400000"/>
          </a:ln>
        </p:spPr>
      </p:pic>
      <p:sp>
        <p:nvSpPr>
          <p:cNvPr id="21" name="What is innovation?:"/>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Design + Innovation</a:t>
            </a:r>
            <a:endParaRPr dirty="0">
              <a:solidFill>
                <a:srgbClr val="000000"/>
              </a:solidFill>
            </a:endParaRPr>
          </a:p>
        </p:txBody>
      </p:sp>
    </p:spTree>
    <p:extLst>
      <p:ext uri="{BB962C8B-B14F-4D97-AF65-F5344CB8AC3E}">
        <p14:creationId xmlns:p14="http://schemas.microsoft.com/office/powerpoint/2010/main" val="182991625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lease tell us:…"/>
          <p:cNvSpPr>
            <a:spLocks noGrp="1"/>
          </p:cNvSpPr>
          <p:nvPr>
            <p:ph type="body" sz="half" idx="1"/>
          </p:nvPr>
        </p:nvSpPr>
        <p:spPr>
          <a:xfrm>
            <a:off x="2455099" y="1969477"/>
            <a:ext cx="2776415" cy="4236398"/>
          </a:xfrm>
          <a:prstGeom prst="rect">
            <a:avLst/>
          </a:prstGeom>
        </p:spPr>
        <p:txBody>
          <a:bodyPr>
            <a:noAutofit/>
          </a:bodyPr>
          <a:lstStyle/>
          <a:p>
            <a:pPr>
              <a:buClr>
                <a:srgbClr val="0098A2"/>
              </a:buClr>
            </a:pPr>
            <a:r>
              <a:rPr lang="en-US" sz="1700" dirty="0">
                <a:solidFill>
                  <a:schemeClr val="accent4"/>
                </a:solidFill>
                <a:latin typeface="Chivo" charset="0"/>
                <a:ea typeface="Chivo" charset="0"/>
                <a:cs typeface="Chivo" charset="0"/>
              </a:rPr>
              <a:t>HCD draws on familiar design disciplines:</a:t>
            </a:r>
            <a:br>
              <a:rPr lang="en-US" sz="1700" dirty="0">
                <a:solidFill>
                  <a:schemeClr val="accent4"/>
                </a:solidFill>
                <a:latin typeface="Chivo" charset="0"/>
                <a:ea typeface="Chivo" charset="0"/>
                <a:cs typeface="Chivo" charset="0"/>
              </a:rPr>
            </a:br>
            <a:endParaRPr lang="en-US" sz="1700" dirty="0">
              <a:latin typeface="Chivo" charset="0"/>
              <a:ea typeface="Chivo" charset="0"/>
              <a:cs typeface="Chivo" charset="0"/>
            </a:endParaRPr>
          </a:p>
          <a:p>
            <a:pPr marL="285750" indent="-285750">
              <a:lnSpc>
                <a:spcPct val="120000"/>
              </a:lnSpc>
              <a:spcBef>
                <a:spcPts val="400"/>
              </a:spcBef>
              <a:buClr>
                <a:srgbClr val="0098A2"/>
              </a:buClr>
              <a:buFont typeface="Arial" charset="0"/>
              <a:buChar char="•"/>
            </a:pPr>
            <a:r>
              <a:rPr lang="en-US" sz="1700" dirty="0">
                <a:solidFill>
                  <a:schemeClr val="tx1"/>
                </a:solidFill>
                <a:latin typeface="Chivo" charset="0"/>
                <a:ea typeface="Chivo" charset="0"/>
                <a:cs typeface="Chivo" charset="0"/>
              </a:rPr>
              <a:t>Graphic Design</a:t>
            </a:r>
          </a:p>
          <a:p>
            <a:pPr marL="285750" indent="-285750">
              <a:lnSpc>
                <a:spcPct val="120000"/>
              </a:lnSpc>
              <a:spcBef>
                <a:spcPts val="400"/>
              </a:spcBef>
              <a:buClr>
                <a:srgbClr val="0098A2"/>
              </a:buClr>
              <a:buFont typeface="Arial" charset="0"/>
              <a:buChar char="•"/>
            </a:pPr>
            <a:r>
              <a:rPr lang="en-US" sz="1700" dirty="0">
                <a:solidFill>
                  <a:schemeClr val="tx1"/>
                </a:solidFill>
                <a:latin typeface="Chivo" charset="0"/>
                <a:ea typeface="Chivo" charset="0"/>
                <a:cs typeface="Chivo" charset="0"/>
              </a:rPr>
              <a:t>Industrial/Product Design</a:t>
            </a:r>
          </a:p>
          <a:p>
            <a:pPr marL="285750" indent="-285750">
              <a:lnSpc>
                <a:spcPct val="120000"/>
              </a:lnSpc>
              <a:spcBef>
                <a:spcPts val="400"/>
              </a:spcBef>
              <a:buClr>
                <a:srgbClr val="0098A2"/>
              </a:buClr>
              <a:buFont typeface="Arial" charset="0"/>
              <a:buChar char="•"/>
            </a:pPr>
            <a:r>
              <a:rPr lang="en-US" sz="1700" dirty="0">
                <a:solidFill>
                  <a:schemeClr val="tx1"/>
                </a:solidFill>
                <a:latin typeface="Chivo" charset="0"/>
                <a:ea typeface="Chivo" charset="0"/>
                <a:cs typeface="Chivo" charset="0"/>
              </a:rPr>
              <a:t>Digital/Web Design</a:t>
            </a:r>
          </a:p>
          <a:p>
            <a:pPr marL="285750" indent="-285750">
              <a:lnSpc>
                <a:spcPct val="120000"/>
              </a:lnSpc>
              <a:spcBef>
                <a:spcPts val="400"/>
              </a:spcBef>
              <a:buClr>
                <a:srgbClr val="0098A2"/>
              </a:buClr>
              <a:buFont typeface="Arial" charset="0"/>
              <a:buChar char="•"/>
            </a:pPr>
            <a:r>
              <a:rPr lang="en-US" sz="1700" dirty="0">
                <a:solidFill>
                  <a:schemeClr val="tx1"/>
                </a:solidFill>
                <a:latin typeface="Chivo" charset="0"/>
                <a:ea typeface="Chivo" charset="0"/>
                <a:cs typeface="Chivo" charset="0"/>
              </a:rPr>
              <a:t>Fashion Design</a:t>
            </a:r>
          </a:p>
          <a:p>
            <a:pPr marL="285750" indent="-285750">
              <a:lnSpc>
                <a:spcPct val="120000"/>
              </a:lnSpc>
              <a:spcBef>
                <a:spcPts val="400"/>
              </a:spcBef>
              <a:buClr>
                <a:srgbClr val="0098A2"/>
              </a:buClr>
              <a:buFont typeface="Arial" charset="0"/>
              <a:buChar char="•"/>
            </a:pPr>
            <a:r>
              <a:rPr lang="en-US" sz="1700" dirty="0">
                <a:solidFill>
                  <a:schemeClr val="tx1"/>
                </a:solidFill>
                <a:latin typeface="Chivo" charset="0"/>
                <a:ea typeface="Chivo" charset="0"/>
                <a:cs typeface="Chivo" charset="0"/>
              </a:rPr>
              <a:t>Interior/Landscape Design</a:t>
            </a:r>
          </a:p>
          <a:p>
            <a:pPr marL="285750" indent="-285750">
              <a:lnSpc>
                <a:spcPct val="120000"/>
              </a:lnSpc>
              <a:spcBef>
                <a:spcPts val="400"/>
              </a:spcBef>
              <a:buClr>
                <a:srgbClr val="0098A2"/>
              </a:buClr>
              <a:buFont typeface="Arial" charset="0"/>
              <a:buChar char="•"/>
            </a:pPr>
            <a:r>
              <a:rPr lang="en-US" sz="1700" dirty="0">
                <a:solidFill>
                  <a:schemeClr val="tx1"/>
                </a:solidFill>
                <a:latin typeface="Chivo" charset="0"/>
                <a:ea typeface="Chivo" charset="0"/>
                <a:cs typeface="Chivo" charset="0"/>
              </a:rPr>
              <a:t>Architecture</a:t>
            </a:r>
          </a:p>
          <a:p>
            <a:pPr marL="285750" indent="-285750">
              <a:lnSpc>
                <a:spcPct val="120000"/>
              </a:lnSpc>
              <a:spcBef>
                <a:spcPts val="400"/>
              </a:spcBef>
              <a:buClr>
                <a:srgbClr val="0098A2"/>
              </a:buClr>
              <a:buFont typeface="Arial" charset="0"/>
              <a:buChar char="•"/>
            </a:pPr>
            <a:r>
              <a:rPr lang="en-US" sz="1700" dirty="0">
                <a:solidFill>
                  <a:schemeClr val="tx1"/>
                </a:solidFill>
                <a:latin typeface="Chivo" charset="0"/>
                <a:ea typeface="Chivo" charset="0"/>
                <a:cs typeface="Chivo" charset="0"/>
              </a:rPr>
              <a:t>Etc.</a:t>
            </a:r>
          </a:p>
        </p:txBody>
      </p:sp>
      <p:sp>
        <p:nvSpPr>
          <p:cNvPr id="14" name="Let’s get to know each other."/>
          <p:cNvSpPr>
            <a:spLocks noGrp="1"/>
          </p:cNvSpPr>
          <p:nvPr>
            <p:ph type="title"/>
          </p:nvPr>
        </p:nvSpPr>
        <p:spPr>
          <a:xfrm>
            <a:off x="2455200" y="593375"/>
            <a:ext cx="6377002" cy="1376101"/>
          </a:xfrm>
          <a:prstGeom prst="rect">
            <a:avLst/>
          </a:prstGeom>
        </p:spPr>
        <p:txBody>
          <a:bodyPr>
            <a:normAutofit/>
          </a:bodyPr>
          <a:lstStyle>
            <a:lvl1pPr>
              <a:defRPr sz="3600">
                <a:latin typeface="+mn-lt"/>
                <a:ea typeface="+mn-ea"/>
                <a:cs typeface="+mn-cs"/>
                <a:sym typeface="Chivo Bold"/>
              </a:defRPr>
            </a:lvl1pPr>
          </a:lstStyle>
          <a:p>
            <a:r>
              <a:rPr lang="en-US" b="1" dirty="0">
                <a:solidFill>
                  <a:schemeClr val="tx1"/>
                </a:solidFill>
              </a:rPr>
              <a:t>An integrative discipline,</a:t>
            </a:r>
            <a:br>
              <a:rPr lang="en-US" b="1" dirty="0">
                <a:solidFill>
                  <a:schemeClr val="tx1"/>
                </a:solidFill>
              </a:rPr>
            </a:br>
            <a:r>
              <a:rPr lang="en-US" b="1" dirty="0">
                <a:solidFill>
                  <a:schemeClr val="tx1"/>
                </a:solidFill>
              </a:rPr>
              <a:t>a connective methodology</a:t>
            </a:r>
            <a:endParaRPr b="1" dirty="0">
              <a:solidFill>
                <a:schemeClr val="tx1"/>
              </a:solidFill>
            </a:endParaRPr>
          </a:p>
        </p:txBody>
      </p:sp>
      <p:sp>
        <p:nvSpPr>
          <p:cNvPr id="8"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9" name="Please tell us:…"/>
          <p:cNvSpPr txBox="1">
            <a:spLocks/>
          </p:cNvSpPr>
          <p:nvPr/>
        </p:nvSpPr>
        <p:spPr>
          <a:xfrm>
            <a:off x="5231515" y="1969476"/>
            <a:ext cx="3600686" cy="4236399"/>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hangingPunct="1">
              <a:buClr>
                <a:srgbClr val="0098A2"/>
              </a:buClr>
            </a:pPr>
            <a:r>
              <a:rPr lang="en-US" sz="1700" dirty="0">
                <a:solidFill>
                  <a:schemeClr val="accent4"/>
                </a:solidFill>
                <a:latin typeface="Chivo" charset="0"/>
                <a:ea typeface="Chivo" charset="0"/>
                <a:cs typeface="Chivo" charset="0"/>
              </a:rPr>
              <a:t>And incorporates</a:t>
            </a:r>
            <a:br>
              <a:rPr lang="en-US" sz="1700" dirty="0">
                <a:solidFill>
                  <a:schemeClr val="accent4"/>
                </a:solidFill>
                <a:latin typeface="Chivo" charset="0"/>
                <a:ea typeface="Chivo" charset="0"/>
                <a:cs typeface="Chivo" charset="0"/>
              </a:rPr>
            </a:br>
            <a:r>
              <a:rPr lang="en-US" sz="1700" dirty="0">
                <a:solidFill>
                  <a:schemeClr val="accent4"/>
                </a:solidFill>
                <a:latin typeface="Chivo" charset="0"/>
                <a:ea typeface="Chivo" charset="0"/>
                <a:cs typeface="Chivo" charset="0"/>
              </a:rPr>
              <a:t>other methodologies:</a:t>
            </a:r>
            <a:br>
              <a:rPr lang="en-US" sz="1700" dirty="0">
                <a:solidFill>
                  <a:schemeClr val="accent4"/>
                </a:solidFill>
                <a:latin typeface="Chivo" charset="0"/>
                <a:ea typeface="Chivo" charset="0"/>
                <a:cs typeface="Chivo" charset="0"/>
              </a:rPr>
            </a:br>
            <a:endParaRPr lang="en-US" sz="1700" dirty="0">
              <a:solidFill>
                <a:schemeClr val="accent4"/>
              </a:solidFill>
              <a:latin typeface="Chivo" charset="0"/>
              <a:ea typeface="Chivo" charset="0"/>
              <a:cs typeface="Chivo" charset="0"/>
            </a:endParaRPr>
          </a:p>
          <a:p>
            <a:pPr marL="285750" lvl="0" indent="-285750">
              <a:spcBef>
                <a:spcPts val="400"/>
              </a:spcBef>
              <a:buClr>
                <a:srgbClr val="0098A2"/>
              </a:buClr>
              <a:buFont typeface="Arial" charset="0"/>
              <a:buChar char="•"/>
            </a:pPr>
            <a:r>
              <a:rPr lang="en-US" sz="1700" dirty="0">
                <a:solidFill>
                  <a:schemeClr val="tx1"/>
                </a:solidFill>
                <a:latin typeface="Chivo" charset="0"/>
                <a:ea typeface="Chivo" charset="0"/>
                <a:cs typeface="Chivo" charset="0"/>
              </a:rPr>
              <a:t>Anthropology &amp; Sociology</a:t>
            </a:r>
          </a:p>
          <a:p>
            <a:pPr marL="285750" lvl="0" indent="-285750">
              <a:spcBef>
                <a:spcPts val="400"/>
              </a:spcBef>
              <a:buClr>
                <a:srgbClr val="0098A2"/>
              </a:buClr>
              <a:buFont typeface="Arial" charset="0"/>
              <a:buChar char="•"/>
            </a:pPr>
            <a:r>
              <a:rPr lang="en-US" sz="1700" dirty="0">
                <a:solidFill>
                  <a:schemeClr val="tx1"/>
                </a:solidFill>
                <a:latin typeface="Chivo" charset="0"/>
                <a:ea typeface="Chivo" charset="0"/>
                <a:cs typeface="Chivo" charset="0"/>
              </a:rPr>
              <a:t>Cognitive &amp; Computer Science</a:t>
            </a:r>
          </a:p>
          <a:p>
            <a:pPr marL="285750" indent="-285750">
              <a:spcBef>
                <a:spcPts val="400"/>
              </a:spcBef>
              <a:buClr>
                <a:srgbClr val="0098A2"/>
              </a:buClr>
              <a:buFont typeface="Arial" charset="0"/>
              <a:buChar char="•"/>
            </a:pPr>
            <a:r>
              <a:rPr lang="en-US" sz="1700" dirty="0">
                <a:solidFill>
                  <a:schemeClr val="tx1"/>
                </a:solidFill>
                <a:latin typeface="Chivo" charset="0"/>
                <a:ea typeface="Chivo" charset="0"/>
                <a:cs typeface="Chivo" charset="0"/>
              </a:rPr>
              <a:t>Behavioral Economics</a:t>
            </a:r>
          </a:p>
          <a:p>
            <a:pPr marL="285750" lvl="0" indent="-285750">
              <a:spcBef>
                <a:spcPts val="400"/>
              </a:spcBef>
              <a:buClr>
                <a:srgbClr val="0098A2"/>
              </a:buClr>
              <a:buFont typeface="Arial" charset="0"/>
              <a:buChar char="•"/>
            </a:pPr>
            <a:r>
              <a:rPr lang="en-US" sz="1700" dirty="0">
                <a:solidFill>
                  <a:schemeClr val="tx1"/>
                </a:solidFill>
                <a:latin typeface="Chivo" charset="0"/>
                <a:ea typeface="Chivo" charset="0"/>
                <a:cs typeface="Chivo" charset="0"/>
              </a:rPr>
              <a:t>Ergonomics/Human Factors</a:t>
            </a:r>
          </a:p>
          <a:p>
            <a:pPr marL="285750" lvl="0" indent="-285750">
              <a:spcBef>
                <a:spcPts val="400"/>
              </a:spcBef>
              <a:buClr>
                <a:srgbClr val="0098A2"/>
              </a:buClr>
              <a:buFont typeface="Arial" charset="0"/>
              <a:buChar char="•"/>
            </a:pPr>
            <a:r>
              <a:rPr lang="en-US" sz="1700" dirty="0">
                <a:solidFill>
                  <a:schemeClr val="tx1"/>
                </a:solidFill>
                <a:latin typeface="Chivo" charset="0"/>
                <a:ea typeface="Chivo" charset="0"/>
                <a:cs typeface="Chivo" charset="0"/>
              </a:rPr>
              <a:t>Participatory Design</a:t>
            </a:r>
          </a:p>
          <a:p>
            <a:pPr marL="285750" lvl="0" indent="-285750">
              <a:spcBef>
                <a:spcPts val="400"/>
              </a:spcBef>
              <a:buClr>
                <a:srgbClr val="0098A2"/>
              </a:buClr>
              <a:buFont typeface="Arial" charset="0"/>
              <a:buChar char="•"/>
            </a:pPr>
            <a:r>
              <a:rPr lang="en-US" sz="1700" dirty="0">
                <a:solidFill>
                  <a:schemeClr val="tx1"/>
                </a:solidFill>
                <a:latin typeface="Chivo" charset="0"/>
                <a:ea typeface="Chivo" charset="0"/>
                <a:cs typeface="Chivo" charset="0"/>
              </a:rPr>
              <a:t>Service/Experience Design</a:t>
            </a:r>
          </a:p>
          <a:p>
            <a:pPr marL="285750" lvl="0" indent="-285750">
              <a:spcBef>
                <a:spcPts val="400"/>
              </a:spcBef>
              <a:buClr>
                <a:srgbClr val="0098A2"/>
              </a:buClr>
              <a:buFont typeface="Arial" charset="0"/>
              <a:buChar char="•"/>
            </a:pPr>
            <a:r>
              <a:rPr lang="en-US" sz="1700" dirty="0">
                <a:solidFill>
                  <a:schemeClr val="tx1"/>
                </a:solidFill>
                <a:latin typeface="Chivo" charset="0"/>
                <a:ea typeface="Chivo" charset="0"/>
                <a:cs typeface="Chivo" charset="0"/>
              </a:rPr>
              <a:t>Interface/Interaction Design</a:t>
            </a:r>
          </a:p>
          <a:p>
            <a:pPr marL="285750" lvl="0" indent="-285750">
              <a:spcBef>
                <a:spcPts val="400"/>
              </a:spcBef>
              <a:buClr>
                <a:srgbClr val="0098A2"/>
              </a:buClr>
              <a:buFont typeface="Arial" charset="0"/>
              <a:buChar char="•"/>
            </a:pPr>
            <a:r>
              <a:rPr lang="en-US" sz="1700" dirty="0">
                <a:solidFill>
                  <a:schemeClr val="tx1"/>
                </a:solidFill>
                <a:latin typeface="Chivo" charset="0"/>
                <a:ea typeface="Chivo" charset="0"/>
                <a:cs typeface="Chivo" charset="0"/>
              </a:rPr>
              <a:t>Brand/Business Strategy</a:t>
            </a:r>
          </a:p>
          <a:p>
            <a:pPr marL="285750" lvl="0" indent="-285750">
              <a:spcBef>
                <a:spcPts val="400"/>
              </a:spcBef>
              <a:buClr>
                <a:srgbClr val="0098A2"/>
              </a:buClr>
              <a:buFont typeface="Arial" charset="0"/>
              <a:buChar char="•"/>
            </a:pPr>
            <a:r>
              <a:rPr lang="en-US" sz="1700" dirty="0">
                <a:solidFill>
                  <a:schemeClr val="tx1"/>
                </a:solidFill>
                <a:latin typeface="Chivo" charset="0"/>
                <a:ea typeface="Chivo" charset="0"/>
                <a:cs typeface="Chivo" charset="0"/>
              </a:rPr>
              <a:t>Etc.</a:t>
            </a:r>
          </a:p>
        </p:txBody>
      </p:sp>
      <p:sp>
        <p:nvSpPr>
          <p:cNvPr id="13" name="What is innovation?:"/>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Design + Innovation</a:t>
            </a:r>
            <a:endParaRPr dirty="0">
              <a:solidFill>
                <a:srgbClr val="000000"/>
              </a:solidFill>
            </a:endParaRPr>
          </a:p>
        </p:txBody>
      </p:sp>
    </p:spTree>
    <p:extLst>
      <p:ext uri="{BB962C8B-B14F-4D97-AF65-F5344CB8AC3E}">
        <p14:creationId xmlns:p14="http://schemas.microsoft.com/office/powerpoint/2010/main" val="129313960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9" name="Thank you to..."/>
          <p:cNvSpPr txBox="1">
            <a:spLocks/>
          </p:cNvSpPr>
          <p:nvPr/>
        </p:nvSpPr>
        <p:spPr>
          <a:xfrm>
            <a:off x="2455199" y="593376"/>
            <a:ext cx="6377102" cy="8807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b="1" dirty="0">
                <a:solidFill>
                  <a:schemeClr val="tx1"/>
                </a:solidFill>
              </a:rPr>
              <a:t>Distinguishing HCD</a:t>
            </a:r>
            <a:endParaRPr lang="en-US" b="1" dirty="0">
              <a:solidFill>
                <a:schemeClr val="accent4"/>
              </a:solidFill>
            </a:endParaRPr>
          </a:p>
        </p:txBody>
      </p:sp>
      <p:sp>
        <p:nvSpPr>
          <p:cNvPr id="12" name="Please tell us:…"/>
          <p:cNvSpPr txBox="1">
            <a:spLocks/>
          </p:cNvSpPr>
          <p:nvPr/>
        </p:nvSpPr>
        <p:spPr>
          <a:xfrm>
            <a:off x="2455099" y="1483700"/>
            <a:ext cx="6377102" cy="47318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a:lnSpc>
                <a:spcPct val="110000"/>
              </a:lnSpc>
            </a:pPr>
            <a:r>
              <a:rPr lang="en-US" dirty="0">
                <a:solidFill>
                  <a:schemeClr val="accent4"/>
                </a:solidFill>
                <a:latin typeface="Chivo" charset="0"/>
                <a:ea typeface="Chivo" charset="0"/>
                <a:cs typeface="Chivo" charset="0"/>
              </a:rPr>
              <a:t>HCD is a close cousin to some other innovative practices:</a:t>
            </a:r>
            <a:br>
              <a:rPr lang="en-US" b="1" dirty="0">
                <a:solidFill>
                  <a:schemeClr val="accent4"/>
                </a:solidFill>
                <a:latin typeface="Chivo" charset="0"/>
                <a:ea typeface="Chivo" charset="0"/>
                <a:cs typeface="Chivo" charset="0"/>
              </a:rPr>
            </a:br>
            <a:endParaRPr lang="en-US" sz="1300" b="1" dirty="0">
              <a:solidFill>
                <a:schemeClr val="accent4"/>
              </a:solidFill>
              <a:latin typeface="Chivo" charset="0"/>
              <a:ea typeface="Chivo" charset="0"/>
              <a:cs typeface="Chivo" charset="0"/>
            </a:endParaRPr>
          </a:p>
          <a:p>
            <a:pPr marL="285750" lvl="0" indent="-285750">
              <a:lnSpc>
                <a:spcPct val="110000"/>
              </a:lnSpc>
              <a:spcBef>
                <a:spcPts val="400"/>
              </a:spcBef>
              <a:buClr>
                <a:srgbClr val="0098A2"/>
              </a:buClr>
              <a:buFont typeface="Arial" charset="0"/>
              <a:buChar char="•"/>
            </a:pPr>
            <a:r>
              <a:rPr lang="en-US" i="1" dirty="0">
                <a:solidFill>
                  <a:schemeClr val="tx1"/>
                </a:solidFill>
                <a:latin typeface="Chivo" charset="0"/>
                <a:ea typeface="Chivo" charset="0"/>
                <a:cs typeface="Chivo" charset="0"/>
              </a:rPr>
              <a:t>Design Thinking</a:t>
            </a:r>
          </a:p>
          <a:p>
            <a:pPr marL="285750" lvl="0" indent="-285750">
              <a:lnSpc>
                <a:spcPct val="110000"/>
              </a:lnSpc>
              <a:spcBef>
                <a:spcPts val="400"/>
              </a:spcBef>
              <a:buClr>
                <a:srgbClr val="0098A2"/>
              </a:buClr>
              <a:buFont typeface="Arial" charset="0"/>
              <a:buChar char="•"/>
            </a:pPr>
            <a:r>
              <a:rPr lang="en-US" i="1" dirty="0">
                <a:solidFill>
                  <a:schemeClr val="tx1"/>
                </a:solidFill>
                <a:latin typeface="Chivo" charset="0"/>
                <a:ea typeface="Chivo" charset="0"/>
                <a:cs typeface="Chivo" charset="0"/>
              </a:rPr>
              <a:t>Design Sprints</a:t>
            </a:r>
          </a:p>
          <a:p>
            <a:pPr marL="285750" lvl="0" indent="-285750">
              <a:lnSpc>
                <a:spcPct val="110000"/>
              </a:lnSpc>
              <a:spcBef>
                <a:spcPts val="400"/>
              </a:spcBef>
              <a:buClr>
                <a:srgbClr val="0098A2"/>
              </a:buClr>
              <a:buFont typeface="Arial" charset="0"/>
              <a:buChar char="•"/>
            </a:pPr>
            <a:r>
              <a:rPr lang="en-US" i="1" dirty="0">
                <a:solidFill>
                  <a:schemeClr val="tx1"/>
                </a:solidFill>
                <a:latin typeface="Chivo" charset="0"/>
                <a:ea typeface="Chivo" charset="0"/>
                <a:cs typeface="Chivo" charset="0"/>
              </a:rPr>
              <a:t>Agile Development</a:t>
            </a:r>
          </a:p>
          <a:p>
            <a:pPr marL="285750" lvl="0" indent="-285750">
              <a:lnSpc>
                <a:spcPct val="110000"/>
              </a:lnSpc>
              <a:spcBef>
                <a:spcPts val="400"/>
              </a:spcBef>
              <a:buClr>
                <a:srgbClr val="0098A2"/>
              </a:buClr>
              <a:buFont typeface="Arial" charset="0"/>
              <a:buChar char="•"/>
            </a:pPr>
            <a:r>
              <a:rPr lang="en-US" i="1" dirty="0">
                <a:solidFill>
                  <a:schemeClr val="tx1"/>
                </a:solidFill>
                <a:latin typeface="Chivo" charset="0"/>
                <a:ea typeface="Chivo" charset="0"/>
                <a:cs typeface="Chivo" charset="0"/>
              </a:rPr>
              <a:t>Lean Manufacturing</a:t>
            </a:r>
          </a:p>
          <a:p>
            <a:pPr marL="285750" lvl="0" indent="-285750">
              <a:lnSpc>
                <a:spcPct val="110000"/>
              </a:lnSpc>
              <a:spcBef>
                <a:spcPts val="400"/>
              </a:spcBef>
              <a:buClr>
                <a:srgbClr val="0098A2"/>
              </a:buClr>
              <a:buFont typeface="Arial" charset="0"/>
              <a:buChar char="•"/>
            </a:pPr>
            <a:r>
              <a:rPr lang="en-US" i="1" dirty="0">
                <a:solidFill>
                  <a:schemeClr val="tx1"/>
                </a:solidFill>
                <a:latin typeface="Chivo" charset="0"/>
                <a:ea typeface="Chivo" charset="0"/>
                <a:cs typeface="Chivo" charset="0"/>
              </a:rPr>
              <a:t>Scenario Planning</a:t>
            </a:r>
          </a:p>
          <a:p>
            <a:pPr marL="285750" lvl="0" indent="-285750">
              <a:lnSpc>
                <a:spcPct val="110000"/>
              </a:lnSpc>
              <a:spcBef>
                <a:spcPts val="400"/>
              </a:spcBef>
              <a:buClr>
                <a:srgbClr val="0098A2"/>
              </a:buClr>
              <a:buFont typeface="Arial" charset="0"/>
              <a:buChar char="•"/>
            </a:pPr>
            <a:r>
              <a:rPr lang="en-US" i="1" dirty="0">
                <a:solidFill>
                  <a:schemeClr val="tx1"/>
                </a:solidFill>
                <a:latin typeface="Chivo" charset="0"/>
                <a:ea typeface="Chivo" charset="0"/>
                <a:cs typeface="Chivo" charset="0"/>
              </a:rPr>
              <a:t>Adaptive Leadership</a:t>
            </a:r>
          </a:p>
          <a:p>
            <a:pPr marL="285750" lvl="0" indent="-285750">
              <a:lnSpc>
                <a:spcPct val="110000"/>
              </a:lnSpc>
              <a:spcBef>
                <a:spcPts val="400"/>
              </a:spcBef>
              <a:buClr>
                <a:srgbClr val="0098A2"/>
              </a:buClr>
              <a:buFont typeface="Arial" charset="0"/>
              <a:buChar char="•"/>
            </a:pPr>
            <a:r>
              <a:rPr lang="en-US" i="1" dirty="0">
                <a:solidFill>
                  <a:schemeClr val="tx1"/>
                </a:solidFill>
                <a:latin typeface="Chivo" charset="0"/>
                <a:ea typeface="Chivo" charset="0"/>
                <a:cs typeface="Chivo" charset="0"/>
              </a:rPr>
              <a:t>Six Sigma, Etc.</a:t>
            </a:r>
          </a:p>
          <a:p>
            <a:pPr>
              <a:lnSpc>
                <a:spcPct val="110000"/>
              </a:lnSpc>
            </a:pPr>
            <a:r>
              <a:rPr lang="en-US" dirty="0">
                <a:solidFill>
                  <a:schemeClr val="tx1"/>
                </a:solidFill>
                <a:latin typeface="Chivo" charset="0"/>
                <a:ea typeface="Chivo" charset="0"/>
                <a:cs typeface="Chivo" charset="0"/>
              </a:rPr>
              <a:t>But these are more specific tools and tactics developed by organizations for (or from) particular applications in their work. HCD is a complimentary discipline which</a:t>
            </a:r>
            <a:br>
              <a:rPr lang="en-US" dirty="0">
                <a:solidFill>
                  <a:schemeClr val="tx1"/>
                </a:solidFill>
                <a:latin typeface="Chivo" charset="0"/>
                <a:ea typeface="Chivo" charset="0"/>
                <a:cs typeface="Chivo" charset="0"/>
              </a:rPr>
            </a:br>
            <a:r>
              <a:rPr lang="en-US" dirty="0">
                <a:solidFill>
                  <a:schemeClr val="tx1"/>
                </a:solidFill>
                <a:latin typeface="Chivo" charset="0"/>
                <a:ea typeface="Chivo" charset="0"/>
                <a:cs typeface="Chivo" charset="0"/>
              </a:rPr>
              <a:t>often includes, but is not wholly defined by, these sorts</a:t>
            </a:r>
            <a:br>
              <a:rPr lang="en-US" dirty="0">
                <a:solidFill>
                  <a:schemeClr val="tx1"/>
                </a:solidFill>
                <a:latin typeface="Chivo" charset="0"/>
                <a:ea typeface="Chivo" charset="0"/>
                <a:cs typeface="Chivo" charset="0"/>
              </a:rPr>
            </a:br>
            <a:r>
              <a:rPr lang="en-US" dirty="0">
                <a:solidFill>
                  <a:schemeClr val="tx1"/>
                </a:solidFill>
                <a:latin typeface="Chivo" charset="0"/>
                <a:ea typeface="Chivo" charset="0"/>
                <a:cs typeface="Chivo" charset="0"/>
              </a:rPr>
              <a:t>of methods and mindsets.</a:t>
            </a:r>
            <a:endParaRPr lang="en-US" b="1" dirty="0">
              <a:solidFill>
                <a:schemeClr val="tx1"/>
              </a:solidFill>
              <a:latin typeface="Chivo" charset="0"/>
              <a:ea typeface="Chivo" charset="0"/>
              <a:cs typeface="Chivo" charset="0"/>
            </a:endParaRPr>
          </a:p>
        </p:txBody>
      </p:sp>
      <p:sp>
        <p:nvSpPr>
          <p:cNvPr id="7" name="Oval 6"/>
          <p:cNvSpPr/>
          <p:nvPr/>
        </p:nvSpPr>
        <p:spPr>
          <a:xfrm>
            <a:off x="6444229" y="2430368"/>
            <a:ext cx="1804622" cy="1804622"/>
          </a:xfrm>
          <a:prstGeom prst="ellipse">
            <a:avLst/>
          </a:prstGeom>
          <a:solidFill>
            <a:srgbClr val="FFAB40">
              <a:alpha val="50196"/>
            </a:srgbClr>
          </a:solidFill>
          <a:ln w="25400" cap="flat">
            <a:solidFill>
              <a:schemeClr val="accent4"/>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Arial"/>
              <a:ea typeface="Arial"/>
              <a:cs typeface="Arial"/>
              <a:sym typeface="Arial"/>
            </a:endParaRPr>
          </a:p>
        </p:txBody>
      </p:sp>
      <p:sp>
        <p:nvSpPr>
          <p:cNvPr id="14" name="Oval 13"/>
          <p:cNvSpPr/>
          <p:nvPr/>
        </p:nvSpPr>
        <p:spPr>
          <a:xfrm>
            <a:off x="5577207" y="2430368"/>
            <a:ext cx="1804622" cy="1804622"/>
          </a:xfrm>
          <a:prstGeom prst="ellipse">
            <a:avLst/>
          </a:prstGeom>
          <a:solidFill>
            <a:srgbClr val="FFAB40">
              <a:alpha val="50196"/>
            </a:srgbClr>
          </a:solidFill>
          <a:ln w="25400" cap="flat">
            <a:solidFill>
              <a:schemeClr val="accent4"/>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Arial"/>
              <a:ea typeface="Arial"/>
              <a:cs typeface="Arial"/>
              <a:sym typeface="Arial"/>
            </a:endParaRPr>
          </a:p>
        </p:txBody>
      </p:sp>
      <p:sp>
        <p:nvSpPr>
          <p:cNvPr id="13" name="What is innovation?:"/>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Design + Innovation</a:t>
            </a:r>
            <a:endParaRPr dirty="0">
              <a:solidFill>
                <a:srgbClr val="000000"/>
              </a:solidFill>
            </a:endParaRPr>
          </a:p>
        </p:txBody>
      </p:sp>
    </p:spTree>
    <p:extLst>
      <p:ext uri="{BB962C8B-B14F-4D97-AF65-F5344CB8AC3E}">
        <p14:creationId xmlns:p14="http://schemas.microsoft.com/office/powerpoint/2010/main" val="425301304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Line"/>
          <p:cNvSpPr/>
          <p:nvPr/>
        </p:nvSpPr>
        <p:spPr>
          <a:xfrm>
            <a:off x="2264849" y="788175"/>
            <a:ext cx="1" cy="932585"/>
          </a:xfrm>
          <a:prstGeom prst="line">
            <a:avLst/>
          </a:prstGeom>
          <a:ln>
            <a:solidFill>
              <a:srgbClr val="CCEAEC"/>
            </a:solidFill>
          </a:ln>
        </p:spPr>
        <p:txBody>
          <a:bodyPr lIns="45719" rIns="45719"/>
          <a:lstStyle/>
          <a:p>
            <a:endParaRPr/>
          </a:p>
        </p:txBody>
      </p:sp>
      <p:pic>
        <p:nvPicPr>
          <p:cNvPr id="280" name="IMG_0888.jpg" descr="IMG_0888.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1" y="4497849"/>
            <a:ext cx="3122700" cy="2360101"/>
          </a:xfrm>
          <a:prstGeom prst="rect">
            <a:avLst/>
          </a:prstGeom>
          <a:ln w="12700">
            <a:miter lim="400000"/>
          </a:ln>
        </p:spPr>
      </p:pic>
      <p:pic>
        <p:nvPicPr>
          <p:cNvPr id="281" name="IMG_5524.jpg" descr="IMG_5524.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2358757"/>
            <a:ext cx="3122699" cy="2062801"/>
          </a:xfrm>
          <a:prstGeom prst="rect">
            <a:avLst/>
          </a:prstGeom>
          <a:ln w="12700">
            <a:miter lim="400000"/>
          </a:ln>
        </p:spPr>
      </p:pic>
      <p:pic>
        <p:nvPicPr>
          <p:cNvPr id="282" name="IMG_1124.jpg" descr="IMG_1124.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7008875" y="4497849"/>
            <a:ext cx="2135101" cy="2360101"/>
          </a:xfrm>
          <a:prstGeom prst="rect">
            <a:avLst/>
          </a:prstGeom>
          <a:ln w="12700">
            <a:miter lim="400000"/>
          </a:ln>
        </p:spPr>
      </p:pic>
      <p:pic>
        <p:nvPicPr>
          <p:cNvPr id="283" name="5 IMAGE IMAGE OF WORKSHOP IN AMAZONAS.jpg" descr="5 IMAGE IMAGE OF WORKSHOP IN AMAZONAS.jpg"/>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3188834" y="2358757"/>
            <a:ext cx="3992401" cy="2062801"/>
          </a:xfrm>
          <a:prstGeom prst="rect">
            <a:avLst/>
          </a:prstGeom>
          <a:ln w="12700">
            <a:miter lim="400000"/>
          </a:ln>
        </p:spPr>
      </p:pic>
      <p:pic>
        <p:nvPicPr>
          <p:cNvPr id="284" name="7 BIM WITH WEBSITE.jpg" descr="7 BIM WITH WEBSITE.jpg"/>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a:xfrm>
            <a:off x="3188824" y="4497849"/>
            <a:ext cx="3746101" cy="2360101"/>
          </a:xfrm>
          <a:prstGeom prst="rect">
            <a:avLst/>
          </a:prstGeom>
          <a:ln w="12700">
            <a:miter lim="400000"/>
          </a:ln>
        </p:spPr>
      </p:pic>
      <p:pic>
        <p:nvPicPr>
          <p:cNvPr id="285" name="13proto3.jpg" descr="13proto3.jp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a:xfrm>
            <a:off x="7262824" y="2358757"/>
            <a:ext cx="1881301" cy="2062801"/>
          </a:xfrm>
          <a:prstGeom prst="rect">
            <a:avLst/>
          </a:prstGeom>
          <a:ln w="12700">
            <a:miter lim="400000"/>
          </a:ln>
        </p:spPr>
      </p:pic>
      <p:sp>
        <p:nvSpPr>
          <p:cNvPr id="287" name="What does human-centered design look like?"/>
          <p:cNvSpPr/>
          <p:nvPr/>
        </p:nvSpPr>
        <p:spPr>
          <a:xfrm>
            <a:off x="2455199" y="622975"/>
            <a:ext cx="6265441" cy="43893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a:defRPr sz="3600" b="1">
                <a:latin typeface="+mn-lt"/>
                <a:ea typeface="+mn-ea"/>
                <a:cs typeface="+mn-cs"/>
                <a:sym typeface="Helvetica"/>
              </a:defRPr>
            </a:lvl1pPr>
          </a:lstStyle>
          <a:p>
            <a:r>
              <a:t>What does human-centered design look like?</a:t>
            </a:r>
          </a:p>
        </p:txBody>
      </p:sp>
      <p:sp>
        <p:nvSpPr>
          <p:cNvPr id="11" name="What is innovation?:"/>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Design + Innovation</a:t>
            </a:r>
            <a:endParaRPr dirty="0">
              <a:solidFill>
                <a:srgbClr val="000000"/>
              </a:solidFill>
            </a:endParaRPr>
          </a:p>
        </p:txBody>
      </p:sp>
    </p:spTree>
    <p:extLst>
      <p:ext uri="{BB962C8B-B14F-4D97-AF65-F5344CB8AC3E}">
        <p14:creationId xmlns:p14="http://schemas.microsoft.com/office/powerpoint/2010/main" val="45916291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p:cNvSpPr/>
          <p:nvPr/>
        </p:nvSpPr>
        <p:spPr>
          <a:xfrm>
            <a:off x="13811" y="2444213"/>
            <a:ext cx="9144000" cy="4413787"/>
          </a:xfrm>
          <a:prstGeom prst="rect">
            <a:avLst/>
          </a:prstGeom>
          <a:solidFill>
            <a:srgbClr val="434343"/>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9" name="Triangle"/>
          <p:cNvSpPr/>
          <p:nvPr/>
        </p:nvSpPr>
        <p:spPr>
          <a:xfrm rot="10800000">
            <a:off x="2573899" y="2400274"/>
            <a:ext cx="384902" cy="177301"/>
          </a:xfrm>
          <a:prstGeom prst="triangle">
            <a:avLst/>
          </a:prstGeom>
          <a:solidFill>
            <a:srgbClr val="212121"/>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168" name="Thank you to..."/>
          <p:cNvSpPr>
            <a:spLocks noGrp="1"/>
          </p:cNvSpPr>
          <p:nvPr>
            <p:ph type="title"/>
          </p:nvPr>
        </p:nvSpPr>
        <p:spPr>
          <a:xfrm>
            <a:off x="2455199" y="593375"/>
            <a:ext cx="6377002" cy="738120"/>
          </a:xfrm>
          <a:prstGeom prst="rect">
            <a:avLst/>
          </a:prstGeom>
        </p:spPr>
        <p:txBody>
          <a:bodyPr/>
          <a:lstStyle>
            <a:lvl1pPr>
              <a:defRPr sz="3600">
                <a:latin typeface="+mn-lt"/>
                <a:ea typeface="+mn-ea"/>
                <a:cs typeface="+mn-cs"/>
                <a:sym typeface="Chivo Bold"/>
              </a:defRPr>
            </a:lvl1pPr>
          </a:lstStyle>
          <a:p>
            <a:r>
              <a:rPr lang="en-US" b="1" dirty="0">
                <a:solidFill>
                  <a:schemeClr val="accent4"/>
                </a:solidFill>
              </a:rPr>
              <a:t>Welcome!</a:t>
            </a:r>
            <a:endParaRPr b="1" dirty="0">
              <a:solidFill>
                <a:schemeClr val="accent4"/>
              </a:solidFill>
            </a:endParaRPr>
          </a:p>
        </p:txBody>
      </p:sp>
      <p:sp>
        <p:nvSpPr>
          <p:cNvPr id="11"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6" name="Logo_white.png" descr="Logo_white.png"/>
          <p:cNvPicPr>
            <a:picLocks noChangeAspect="1"/>
          </p:cNvPicPr>
          <p:nvPr/>
        </p:nvPicPr>
        <p:blipFill>
          <a:blip r:embed="rId2"/>
          <a:srcRect t="10799" b="10799"/>
          <a:stretch>
            <a:fillRect/>
          </a:stretch>
        </p:blipFill>
        <p:spPr>
          <a:xfrm>
            <a:off x="540099" y="739671"/>
            <a:ext cx="1445818" cy="255758"/>
          </a:xfrm>
          <a:prstGeom prst="rect">
            <a:avLst/>
          </a:prstGeom>
          <a:ln w="12700">
            <a:miter lim="400000"/>
          </a:ln>
        </p:spPr>
      </p:pic>
      <p:sp>
        <p:nvSpPr>
          <p:cNvPr id="12" name="Please tell us:…"/>
          <p:cNvSpPr>
            <a:spLocks noGrp="1"/>
          </p:cNvSpPr>
          <p:nvPr>
            <p:ph type="body" sz="half" idx="1"/>
          </p:nvPr>
        </p:nvSpPr>
        <p:spPr>
          <a:xfrm>
            <a:off x="2573898" y="1474075"/>
            <a:ext cx="6377102" cy="4731800"/>
          </a:xfrm>
          <a:prstGeom prst="rect">
            <a:avLst/>
          </a:prstGeom>
        </p:spPr>
        <p:txBody>
          <a:bodyPr>
            <a:normAutofit/>
          </a:bodyPr>
          <a:lstStyle/>
          <a:p>
            <a:pPr>
              <a:buClr>
                <a:srgbClr val="0098A2"/>
              </a:buClr>
            </a:pPr>
            <a:r>
              <a:rPr lang="en-US" dirty="0">
                <a:solidFill>
                  <a:schemeClr val="tx1"/>
                </a:solidFill>
                <a:latin typeface="Chivo" charset="0"/>
                <a:ea typeface="Chivo" charset="0"/>
                <a:cs typeface="Chivo" charset="0"/>
              </a:rPr>
              <a:t>Thank you so much for joining us for the Fundamentals of Human-Centered Design.</a:t>
            </a:r>
            <a:br>
              <a:rPr lang="en-US" dirty="0">
                <a:latin typeface="Chivo" charset="0"/>
                <a:ea typeface="Chivo" charset="0"/>
                <a:cs typeface="Chivo" charset="0"/>
              </a:rPr>
            </a:br>
            <a:endParaRPr lang="en-US" dirty="0">
              <a:latin typeface="Chivo" charset="0"/>
              <a:ea typeface="Chivo" charset="0"/>
              <a:cs typeface="Chivo" charset="0"/>
            </a:endParaRPr>
          </a:p>
          <a:p>
            <a:pPr>
              <a:buClr>
                <a:srgbClr val="0098A2"/>
              </a:buClr>
            </a:pPr>
            <a:r>
              <a:rPr lang="en-US" dirty="0">
                <a:solidFill>
                  <a:schemeClr val="tx1"/>
                </a:solidFill>
                <a:latin typeface="Chivo" charset="0"/>
                <a:ea typeface="Chivo" charset="0"/>
                <a:cs typeface="Chivo" charset="0"/>
              </a:rPr>
              <a:t>We will focus on:</a:t>
            </a:r>
          </a:p>
          <a:p>
            <a:pPr marL="285750" indent="-285750">
              <a:buFont typeface="Arial" charset="0"/>
              <a:buChar char="•"/>
            </a:pPr>
            <a:r>
              <a:rPr lang="en-US" dirty="0">
                <a:solidFill>
                  <a:schemeClr val="tx1"/>
                </a:solidFill>
              </a:rPr>
              <a:t>Breaking down complex problems to understand </a:t>
            </a:r>
            <a:br>
              <a:rPr lang="en-US" dirty="0">
                <a:solidFill>
                  <a:schemeClr val="tx1"/>
                </a:solidFill>
              </a:rPr>
            </a:br>
            <a:r>
              <a:rPr lang="en-US" dirty="0">
                <a:solidFill>
                  <a:schemeClr val="tx1"/>
                </a:solidFill>
              </a:rPr>
              <a:t>their root causes</a:t>
            </a:r>
          </a:p>
          <a:p>
            <a:pPr marL="285750" indent="-285750">
              <a:buFont typeface="Arial" charset="0"/>
              <a:buChar char="•"/>
            </a:pPr>
            <a:r>
              <a:rPr lang="en-US" dirty="0">
                <a:solidFill>
                  <a:schemeClr val="tx1"/>
                </a:solidFill>
              </a:rPr>
              <a:t>How root causes impact the people we serve</a:t>
            </a:r>
          </a:p>
          <a:p>
            <a:pPr marL="285750" indent="-285750">
              <a:buFont typeface="Arial" charset="0"/>
              <a:buChar char="•"/>
            </a:pPr>
            <a:r>
              <a:rPr lang="en-US" dirty="0">
                <a:solidFill>
                  <a:schemeClr val="tx1"/>
                </a:solidFill>
              </a:rPr>
              <a:t>Why human behavior might inform potential solutions</a:t>
            </a:r>
          </a:p>
          <a:p>
            <a:pPr marL="285750" indent="-285750">
              <a:buFont typeface="Arial" charset="0"/>
              <a:buChar char="•"/>
            </a:pPr>
            <a:r>
              <a:rPr lang="en-US" dirty="0">
                <a:solidFill>
                  <a:schemeClr val="tx1"/>
                </a:solidFill>
              </a:rPr>
              <a:t>The use of rapid prototyping to learn about and develop potential solutions to complex challenges</a:t>
            </a:r>
            <a:endParaRPr lang="en-US" spc="-10" dirty="0">
              <a:solidFill>
                <a:schemeClr val="tx1"/>
              </a:solidFill>
              <a:latin typeface="Chivo" charset="0"/>
              <a:ea typeface="Chivo" charset="0"/>
              <a:cs typeface="Chivo" charset="0"/>
            </a:endParaRPr>
          </a:p>
          <a:p>
            <a:pPr marL="285750" lvl="0" indent="-285750">
              <a:buClr>
                <a:srgbClr val="0098A2"/>
              </a:buClr>
              <a:buFont typeface="Arial" charset="0"/>
              <a:buChar char="•"/>
            </a:pPr>
            <a:endParaRPr lang="en-US" dirty="0">
              <a:solidFill>
                <a:schemeClr val="tx1"/>
              </a:solidFill>
              <a:latin typeface="Chivo" charset="0"/>
              <a:ea typeface="Chivo" charset="0"/>
              <a:cs typeface="Chivo" charset="0"/>
            </a:endParaRPr>
          </a:p>
        </p:txBody>
      </p:sp>
    </p:spTree>
    <p:extLst>
      <p:ext uri="{BB962C8B-B14F-4D97-AF65-F5344CB8AC3E}">
        <p14:creationId xmlns:p14="http://schemas.microsoft.com/office/powerpoint/2010/main" val="250414606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pasted-image.pdf" descr="pasted-image.pdf"/>
          <p:cNvPicPr>
            <a:picLocks noChangeAspect="1"/>
          </p:cNvPicPr>
          <p:nvPr/>
        </p:nvPicPr>
        <p:blipFill>
          <a:blip r:embed="rId2" cstate="email">
            <a:alphaModFix amt="68000"/>
            <a:extLst>
              <a:ext uri="{28A0092B-C50C-407E-A947-70E740481C1C}">
                <a14:useLocalDpi xmlns:a14="http://schemas.microsoft.com/office/drawing/2010/main"/>
              </a:ext>
            </a:extLst>
          </a:blip>
          <a:srcRect/>
          <a:stretch>
            <a:fillRect/>
          </a:stretch>
        </p:blipFill>
        <p:spPr>
          <a:xfrm>
            <a:off x="-28575" y="6450"/>
            <a:ext cx="9201000" cy="6858000"/>
          </a:xfrm>
          <a:prstGeom prst="rect">
            <a:avLst/>
          </a:prstGeom>
          <a:ln w="12700">
            <a:miter lim="400000"/>
          </a:ln>
        </p:spPr>
      </p:pic>
      <p:sp>
        <p:nvSpPr>
          <p:cNvPr id="222" name="Everyone designs who devises  courses of action aimed at  changing existing situations  into preferred ones."/>
          <p:cNvSpPr>
            <a:spLocks noGrp="1"/>
          </p:cNvSpPr>
          <p:nvPr>
            <p:ph type="title"/>
          </p:nvPr>
        </p:nvSpPr>
        <p:spPr>
          <a:xfrm>
            <a:off x="2455198" y="620553"/>
            <a:ext cx="5916291" cy="4389300"/>
          </a:xfrm>
          <a:prstGeom prst="rect">
            <a:avLst/>
          </a:prstGeom>
        </p:spPr>
        <p:txBody>
          <a:bodyPr>
            <a:normAutofit/>
          </a:bodyPr>
          <a:lstStyle/>
          <a:p>
            <a:pPr>
              <a:lnSpc>
                <a:spcPct val="114000"/>
              </a:lnSpc>
              <a:spcBef>
                <a:spcPts val="400"/>
              </a:spcBef>
              <a:defRPr sz="2400" b="1">
                <a:latin typeface="+mn-lt"/>
                <a:ea typeface="+mn-ea"/>
                <a:cs typeface="+mn-cs"/>
                <a:sym typeface="Helvetica"/>
              </a:defRPr>
            </a:pPr>
            <a:r>
              <a:rPr sz="3000" dirty="0"/>
              <a:t>Everyone designs who devises </a:t>
            </a:r>
            <a:br>
              <a:rPr sz="3000" dirty="0"/>
            </a:br>
            <a:r>
              <a:rPr sz="3000" dirty="0"/>
              <a:t>courses of action aimed at </a:t>
            </a:r>
            <a:br>
              <a:rPr sz="3000" dirty="0"/>
            </a:br>
            <a:r>
              <a:rPr sz="3000" dirty="0"/>
              <a:t>changing existing situations </a:t>
            </a:r>
            <a:br>
              <a:rPr sz="3000" dirty="0"/>
            </a:br>
            <a:r>
              <a:rPr sz="3000" dirty="0"/>
              <a:t>into preferred ones.</a:t>
            </a:r>
          </a:p>
        </p:txBody>
      </p:sp>
      <p:grpSp>
        <p:nvGrpSpPr>
          <p:cNvPr id="226" name="Group"/>
          <p:cNvGrpSpPr/>
          <p:nvPr/>
        </p:nvGrpSpPr>
        <p:grpSpPr>
          <a:xfrm>
            <a:off x="2490670" y="5421573"/>
            <a:ext cx="6265461" cy="1133164"/>
            <a:chOff x="0" y="-1"/>
            <a:chExt cx="6265459" cy="1133162"/>
          </a:xfrm>
        </p:grpSpPr>
        <p:sp>
          <p:nvSpPr>
            <p:cNvPr id="224" name="—"/>
            <p:cNvSpPr/>
            <p:nvPr/>
          </p:nvSpPr>
          <p:spPr>
            <a:xfrm>
              <a:off x="0" y="-1"/>
              <a:ext cx="2062201" cy="8178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b">
              <a:normAutofit/>
            </a:bodyPr>
            <a:lstStyle/>
            <a:p>
              <a:pPr lvl="3">
                <a:defRPr sz="2100" b="1">
                  <a:latin typeface="+mn-lt"/>
                  <a:ea typeface="+mn-ea"/>
                  <a:cs typeface="+mn-cs"/>
                  <a:sym typeface="Helvetica"/>
                </a:defRPr>
              </a:pPr>
              <a:r>
                <a:t>—</a:t>
              </a:r>
            </a:p>
          </p:txBody>
        </p:sp>
        <p:sp>
          <p:nvSpPr>
            <p:cNvPr id="225" name="Herbert Simon…"/>
            <p:cNvSpPr/>
            <p:nvPr/>
          </p:nvSpPr>
          <p:spPr>
            <a:xfrm>
              <a:off x="329296" y="315310"/>
              <a:ext cx="5936163" cy="8178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b">
              <a:normAutofit lnSpcReduction="10000"/>
            </a:bodyPr>
            <a:lstStyle/>
            <a:p>
              <a:pPr lvl="3">
                <a:defRPr sz="2100" b="1">
                  <a:latin typeface="+mn-lt"/>
                  <a:ea typeface="+mn-ea"/>
                  <a:cs typeface="+mn-cs"/>
                  <a:sym typeface="Helvetica"/>
                </a:defRPr>
              </a:pPr>
              <a:r>
                <a:rPr dirty="0"/>
                <a:t>Herbert Simon</a:t>
              </a:r>
            </a:p>
            <a:p>
              <a:pPr>
                <a:defRPr sz="2100">
                  <a:latin typeface="+mn-lt"/>
                  <a:ea typeface="+mn-ea"/>
                  <a:cs typeface="+mn-cs"/>
                  <a:sym typeface="Helvetica"/>
                </a:defRPr>
              </a:pPr>
              <a:r>
                <a:rPr dirty="0"/>
                <a:t>Economist, Psychologist and Design Theorist</a:t>
              </a:r>
            </a:p>
          </p:txBody>
        </p:sp>
      </p:grpSp>
      <p:sp>
        <p:nvSpPr>
          <p:cNvPr id="227" name="“"/>
          <p:cNvSpPr/>
          <p:nvPr/>
        </p:nvSpPr>
        <p:spPr>
          <a:xfrm>
            <a:off x="489200" y="469352"/>
            <a:ext cx="1639799" cy="13512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7700" b="1">
                <a:solidFill>
                  <a:srgbClr val="FAA61A"/>
                </a:solidFill>
                <a:latin typeface="+mn-lt"/>
                <a:ea typeface="+mn-ea"/>
                <a:cs typeface="+mn-cs"/>
                <a:sym typeface="Helvetica"/>
              </a:defRPr>
            </a:lvl1pPr>
          </a:lstStyle>
          <a:p>
            <a:r>
              <a:t>“</a:t>
            </a:r>
          </a:p>
        </p:txBody>
      </p:sp>
      <p:sp>
        <p:nvSpPr>
          <p:cNvPr id="228" name="Overview:  Design + Innovation"/>
          <p:cNvSpPr/>
          <p:nvPr/>
        </p:nvSpPr>
        <p:spPr>
          <a:xfrm>
            <a:off x="489200" y="5507815"/>
            <a:ext cx="1639799" cy="8305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b">
            <a:spAutoFit/>
          </a:bodyPr>
          <a:lstStyle/>
          <a:p>
            <a:pPr>
              <a:defRPr b="1">
                <a:solidFill>
                  <a:srgbClr val="FAA61A"/>
                </a:solidFill>
                <a:latin typeface="+mn-lt"/>
                <a:ea typeface="+mn-ea"/>
                <a:cs typeface="+mn-cs"/>
                <a:sym typeface="Helvetica"/>
              </a:defRPr>
            </a:pPr>
            <a:br>
              <a:rPr/>
            </a:br>
            <a:r>
              <a:t>Design + Innovation</a:t>
            </a:r>
          </a:p>
        </p:txBody>
      </p:sp>
    </p:spTree>
    <p:extLst>
      <p:ext uri="{BB962C8B-B14F-4D97-AF65-F5344CB8AC3E}">
        <p14:creationId xmlns:p14="http://schemas.microsoft.com/office/powerpoint/2010/main" val="168163805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CC0E49-9895-734F-9B6B-5DF6B16F4279}"/>
              </a:ext>
            </a:extLst>
          </p:cNvPr>
          <p:cNvSpPr/>
          <p:nvPr/>
        </p:nvSpPr>
        <p:spPr>
          <a:xfrm>
            <a:off x="0" y="0"/>
            <a:ext cx="9144000" cy="6858000"/>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pic>
        <p:nvPicPr>
          <p:cNvPr id="6" name="Picture 5">
            <a:extLst>
              <a:ext uri="{FF2B5EF4-FFF2-40B4-BE49-F238E27FC236}">
                <a16:creationId xmlns:a16="http://schemas.microsoft.com/office/drawing/2014/main" id="{76D15330-52C5-974D-816C-1574E150E820}"/>
              </a:ext>
            </a:extLst>
          </p:cNvPr>
          <p:cNvPicPr>
            <a:picLocks noChangeAspect="1"/>
          </p:cNvPicPr>
          <p:nvPr/>
        </p:nvPicPr>
        <p:blipFill rotWithShape="1">
          <a:blip r:embed="rId3">
            <a:extLst>
              <a:ext uri="{28A0092B-C50C-407E-A947-70E740481C1C}">
                <a14:useLocalDpi xmlns:a14="http://schemas.microsoft.com/office/drawing/2010/main" val="0"/>
              </a:ext>
            </a:extLst>
          </a:blip>
          <a:srcRect r="19613"/>
          <a:stretch/>
        </p:blipFill>
        <p:spPr>
          <a:xfrm>
            <a:off x="835572" y="1046526"/>
            <a:ext cx="3424729" cy="4440095"/>
          </a:xfrm>
          <a:prstGeom prst="rect">
            <a:avLst/>
          </a:prstGeom>
        </p:spPr>
      </p:pic>
      <p:pic>
        <p:nvPicPr>
          <p:cNvPr id="4" name="Picture 3">
            <a:extLst>
              <a:ext uri="{FF2B5EF4-FFF2-40B4-BE49-F238E27FC236}">
                <a16:creationId xmlns:a16="http://schemas.microsoft.com/office/drawing/2014/main" id="{BC18D315-755A-1047-9339-B3D073089F86}"/>
              </a:ext>
            </a:extLst>
          </p:cNvPr>
          <p:cNvPicPr>
            <a:picLocks noChangeAspect="1"/>
          </p:cNvPicPr>
          <p:nvPr/>
        </p:nvPicPr>
        <p:blipFill>
          <a:blip r:embed="rId4"/>
          <a:stretch>
            <a:fillRect/>
          </a:stretch>
        </p:blipFill>
        <p:spPr>
          <a:xfrm>
            <a:off x="4572000" y="1195994"/>
            <a:ext cx="4260301" cy="3195226"/>
          </a:xfrm>
          <a:prstGeom prst="rect">
            <a:avLst/>
          </a:prstGeom>
        </p:spPr>
      </p:pic>
    </p:spTree>
    <p:extLst>
      <p:ext uri="{BB962C8B-B14F-4D97-AF65-F5344CB8AC3E}">
        <p14:creationId xmlns:p14="http://schemas.microsoft.com/office/powerpoint/2010/main" val="426637858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sted-image.pdf" descr="pasted-image.pdf"/>
          <p:cNvPicPr>
            <a:picLocks noChangeAspect="1"/>
          </p:cNvPicPr>
          <p:nvPr/>
        </p:nvPicPr>
        <p:blipFill>
          <a:blip r:embed="rId2" cstate="email">
            <a:alphaModFix amt="68000"/>
            <a:extLst>
              <a:ext uri="{28A0092B-C50C-407E-A947-70E740481C1C}">
                <a14:useLocalDpi xmlns:a14="http://schemas.microsoft.com/office/drawing/2010/main"/>
              </a:ext>
            </a:extLst>
          </a:blip>
          <a:srcRect/>
          <a:stretch>
            <a:fillRect/>
          </a:stretch>
        </p:blipFill>
        <p:spPr>
          <a:xfrm>
            <a:off x="-28575" y="6450"/>
            <a:ext cx="9201000" cy="6858000"/>
          </a:xfrm>
          <a:prstGeom prst="rect">
            <a:avLst/>
          </a:prstGeom>
          <a:ln w="12700">
            <a:miter lim="400000"/>
          </a:ln>
        </p:spPr>
      </p:pic>
      <p:sp>
        <p:nvSpPr>
          <p:cNvPr id="231" name="TextBox 4"/>
          <p:cNvSpPr/>
          <p:nvPr/>
        </p:nvSpPr>
        <p:spPr>
          <a:xfrm>
            <a:off x="-28575" y="3123922"/>
            <a:ext cx="9172575" cy="584755"/>
          </a:xfrm>
          <a:prstGeom prst="rect">
            <a:avLst/>
          </a:prstGeom>
          <a:solidFill>
            <a:srgbClr val="0098A2"/>
          </a:solidFill>
          <a:ln w="12700">
            <a:solidFill>
              <a:srgbClr val="0098A2"/>
            </a:solidFill>
            <a:miter lim="400000"/>
          </a:ln>
          <a:extLst>
            <a:ext uri="{C572A759-6A51-4108-AA02-DFA0A04FC94B}">
              <ma14:wrappingTextBoxFlag xmlns:ma14="http://schemas.microsoft.com/office/mac/drawingml/2011/main" xmlns="" val="1"/>
            </a:ext>
          </a:extLst>
        </p:spPr>
        <p:txBody>
          <a:bodyPr wrap="square" lIns="45710" tIns="45710" rIns="45710" bIns="45710">
            <a:spAutoFit/>
          </a:bodyPr>
          <a:lstStyle/>
          <a:p>
            <a:pPr algn="ctr">
              <a:defRPr sz="3200" b="1">
                <a:latin typeface="Open Sans Regular"/>
                <a:ea typeface="Open Sans Regular"/>
                <a:cs typeface="Open Sans Regular"/>
                <a:sym typeface="Open Sans Regular"/>
              </a:defRPr>
            </a:pPr>
            <a:r>
              <a:rPr lang="en-US" dirty="0">
                <a:latin typeface="Helvetica" charset="0"/>
                <a:ea typeface="Helvetica" charset="0"/>
                <a:cs typeface="Helvetica" charset="0"/>
              </a:rPr>
              <a:t>Existing to preferred solutions</a:t>
            </a:r>
            <a:endParaRPr dirty="0">
              <a:latin typeface="Helvetica" charset="0"/>
              <a:ea typeface="Helvetica" charset="0"/>
              <a:cs typeface="Helvetica" charset="0"/>
            </a:endParaRPr>
          </a:p>
        </p:txBody>
      </p:sp>
    </p:spTree>
    <p:extLst>
      <p:ext uri="{BB962C8B-B14F-4D97-AF65-F5344CB8AC3E}">
        <p14:creationId xmlns:p14="http://schemas.microsoft.com/office/powerpoint/2010/main" val="230318576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sted-image.pdf" descr="pasted-image.pdf"/>
          <p:cNvPicPr>
            <a:picLocks noChangeAspect="1"/>
          </p:cNvPicPr>
          <p:nvPr/>
        </p:nvPicPr>
        <p:blipFill>
          <a:blip r:embed="rId2" cstate="email">
            <a:alphaModFix amt="68000"/>
            <a:extLst>
              <a:ext uri="{28A0092B-C50C-407E-A947-70E740481C1C}">
                <a14:useLocalDpi xmlns:a14="http://schemas.microsoft.com/office/drawing/2010/main"/>
              </a:ext>
            </a:extLst>
          </a:blip>
          <a:srcRect/>
          <a:stretch>
            <a:fillRect/>
          </a:stretch>
        </p:blipFill>
        <p:spPr>
          <a:xfrm>
            <a:off x="-28575" y="6450"/>
            <a:ext cx="9201000" cy="6858000"/>
          </a:xfrm>
          <a:prstGeom prst="rect">
            <a:avLst/>
          </a:prstGeom>
          <a:ln w="12700">
            <a:miter lim="400000"/>
          </a:ln>
        </p:spPr>
      </p:pic>
      <p:sp>
        <p:nvSpPr>
          <p:cNvPr id="4" name="TextBox 4"/>
          <p:cNvSpPr/>
          <p:nvPr/>
        </p:nvSpPr>
        <p:spPr>
          <a:xfrm>
            <a:off x="-28575" y="3123922"/>
            <a:ext cx="9178407" cy="584755"/>
          </a:xfrm>
          <a:prstGeom prst="rect">
            <a:avLst/>
          </a:prstGeom>
          <a:solidFill>
            <a:srgbClr val="0098A2"/>
          </a:solidFill>
          <a:ln w="12700">
            <a:miter lim="400000"/>
          </a:ln>
          <a:extLst>
            <a:ext uri="{C572A759-6A51-4108-AA02-DFA0A04FC94B}">
              <ma14:wrappingTextBoxFlag xmlns:ma14="http://schemas.microsoft.com/office/mac/drawingml/2011/main" xmlns="" val="1"/>
            </a:ext>
          </a:extLst>
        </p:spPr>
        <p:txBody>
          <a:bodyPr wrap="square" lIns="45710" tIns="45710" rIns="45710" bIns="45710">
            <a:spAutoFit/>
          </a:bodyPr>
          <a:lstStyle/>
          <a:p>
            <a:pPr algn="ctr">
              <a:defRPr sz="3200" b="1">
                <a:latin typeface="Open Sans Regular"/>
                <a:ea typeface="Open Sans Regular"/>
                <a:cs typeface="Open Sans Regular"/>
                <a:sym typeface="Open Sans Regular"/>
              </a:defRPr>
            </a:pPr>
            <a:r>
              <a:rPr lang="en-US" dirty="0">
                <a:latin typeface="Helvetica" charset="0"/>
                <a:ea typeface="Helvetica" charset="0"/>
                <a:cs typeface="Helvetica" charset="0"/>
              </a:rPr>
              <a:t>design = progress</a:t>
            </a:r>
            <a:endParaRPr dirty="0">
              <a:latin typeface="Helvetica" charset="0"/>
              <a:ea typeface="Helvetica" charset="0"/>
              <a:cs typeface="Helvetica" charset="0"/>
            </a:endParaRPr>
          </a:p>
        </p:txBody>
      </p:sp>
    </p:spTree>
    <p:extLst>
      <p:ext uri="{BB962C8B-B14F-4D97-AF65-F5344CB8AC3E}">
        <p14:creationId xmlns:p14="http://schemas.microsoft.com/office/powerpoint/2010/main" val="6584685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264" name="Defining  human-centered design…"/>
          <p:cNvSpPr>
            <a:spLocks noGrp="1"/>
          </p:cNvSpPr>
          <p:nvPr>
            <p:ph type="title"/>
          </p:nvPr>
        </p:nvSpPr>
        <p:spPr>
          <a:xfrm>
            <a:off x="2455199" y="622975"/>
            <a:ext cx="5643902" cy="4389300"/>
          </a:xfrm>
          <a:prstGeom prst="rect">
            <a:avLst/>
          </a:prstGeom>
        </p:spPr>
        <p:txBody>
          <a:bodyPr/>
          <a:lstStyle/>
          <a:p>
            <a:pPr>
              <a:defRPr sz="3600" b="1">
                <a:latin typeface="+mn-lt"/>
                <a:ea typeface="+mn-ea"/>
                <a:cs typeface="+mn-cs"/>
                <a:sym typeface="Helvetica"/>
              </a:defRPr>
            </a:pPr>
            <a:r>
              <a:rPr dirty="0"/>
              <a:t>Defining </a:t>
            </a:r>
            <a:br>
              <a:rPr dirty="0"/>
            </a:br>
            <a:r>
              <a:rPr lang="en-US" dirty="0"/>
              <a:t>H</a:t>
            </a:r>
            <a:r>
              <a:rPr dirty="0"/>
              <a:t>uman-</a:t>
            </a:r>
            <a:r>
              <a:rPr lang="en-US" dirty="0"/>
              <a:t>C</a:t>
            </a:r>
            <a:r>
              <a:rPr dirty="0"/>
              <a:t>entered </a:t>
            </a:r>
            <a:r>
              <a:rPr lang="en-US" dirty="0"/>
              <a:t>D</a:t>
            </a:r>
            <a:r>
              <a:rPr dirty="0"/>
              <a:t>esign</a:t>
            </a:r>
          </a:p>
          <a:p>
            <a:pPr>
              <a:spcBef>
                <a:spcPts val="1000"/>
              </a:spcBef>
            </a:pPr>
            <a:endParaRPr sz="2700" b="1" dirty="0">
              <a:solidFill>
                <a:srgbClr val="CCCCCC"/>
              </a:solidFill>
              <a:latin typeface="Helvetica Neue"/>
              <a:ea typeface="Helvetica Neue"/>
              <a:cs typeface="Helvetica Neue"/>
              <a:sym typeface="Helvetica Neue"/>
            </a:endParaRPr>
          </a:p>
          <a:p>
            <a:pPr>
              <a:defRPr b="1">
                <a:solidFill>
                  <a:srgbClr val="CCCCCC"/>
                </a:solidFill>
                <a:latin typeface="+mn-lt"/>
                <a:ea typeface="+mn-ea"/>
                <a:cs typeface="+mn-cs"/>
                <a:sym typeface="Helvetica"/>
              </a:defRPr>
            </a:pPr>
            <a:r>
              <a:rPr dirty="0"/>
              <a:t>The</a:t>
            </a:r>
            <a:r>
              <a:rPr lang="en-US" dirty="0"/>
              <a:t> discipline</a:t>
            </a:r>
            <a:r>
              <a:rPr dirty="0"/>
              <a:t> of navigating </a:t>
            </a:r>
            <a:br>
              <a:rPr dirty="0"/>
            </a:br>
            <a:r>
              <a:rPr dirty="0"/>
              <a:t>complex problems and creatively designing effective solutions to meet people’s </a:t>
            </a:r>
            <a:br>
              <a:rPr dirty="0"/>
            </a:br>
            <a:r>
              <a:rPr dirty="0"/>
              <a:t>real needs.</a:t>
            </a:r>
          </a:p>
        </p:txBody>
      </p:sp>
      <p:sp>
        <p:nvSpPr>
          <p:cNvPr id="5" name="What is innovation?:"/>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Design + Innovation</a:t>
            </a:r>
            <a:endParaRPr dirty="0">
              <a:solidFill>
                <a:srgbClr val="000000"/>
              </a:solidFill>
            </a:endParaRPr>
          </a:p>
        </p:txBody>
      </p:sp>
    </p:spTree>
    <p:extLst>
      <p:ext uri="{BB962C8B-B14F-4D97-AF65-F5344CB8AC3E}">
        <p14:creationId xmlns:p14="http://schemas.microsoft.com/office/powerpoint/2010/main" val="88330827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6C8AF-E9B1-BA4C-9945-821618E9E610}"/>
              </a:ext>
            </a:extLst>
          </p:cNvPr>
          <p:cNvPicPr/>
          <p:nvPr/>
        </p:nvPicPr>
        <p:blipFill>
          <a:blip r:embed="rId3">
            <a:extLst>
              <a:ext uri="{28A0092B-C50C-407E-A947-70E740481C1C}">
                <a14:useLocalDpi xmlns:a14="http://schemas.microsoft.com/office/drawing/2010/main" val="0"/>
              </a:ext>
            </a:extLst>
          </a:blip>
          <a:stretch>
            <a:fillRect/>
          </a:stretch>
        </p:blipFill>
        <p:spPr>
          <a:xfrm>
            <a:off x="465663" y="276861"/>
            <a:ext cx="3662496" cy="2192802"/>
          </a:xfrm>
          <a:prstGeom prst="rect">
            <a:avLst/>
          </a:prstGeom>
        </p:spPr>
      </p:pic>
      <p:pic>
        <p:nvPicPr>
          <p:cNvPr id="7" name="Picture 6">
            <a:extLst>
              <a:ext uri="{FF2B5EF4-FFF2-40B4-BE49-F238E27FC236}">
                <a16:creationId xmlns:a16="http://schemas.microsoft.com/office/drawing/2014/main" id="{B5A94736-604B-6943-8EC5-672F657307F1}"/>
              </a:ext>
            </a:extLst>
          </p:cNvPr>
          <p:cNvPicPr/>
          <p:nvPr/>
        </p:nvPicPr>
        <p:blipFill>
          <a:blip r:embed="rId4">
            <a:extLst>
              <a:ext uri="{28A0092B-C50C-407E-A947-70E740481C1C}">
                <a14:useLocalDpi xmlns:a14="http://schemas.microsoft.com/office/drawing/2010/main" val="0"/>
              </a:ext>
            </a:extLst>
          </a:blip>
          <a:stretch>
            <a:fillRect/>
          </a:stretch>
        </p:blipFill>
        <p:spPr>
          <a:xfrm>
            <a:off x="4419600" y="0"/>
            <a:ext cx="4509135" cy="3454400"/>
          </a:xfrm>
          <a:prstGeom prst="rect">
            <a:avLst/>
          </a:prstGeom>
        </p:spPr>
      </p:pic>
      <p:pic>
        <p:nvPicPr>
          <p:cNvPr id="8" name="Picture 7">
            <a:extLst>
              <a:ext uri="{FF2B5EF4-FFF2-40B4-BE49-F238E27FC236}">
                <a16:creationId xmlns:a16="http://schemas.microsoft.com/office/drawing/2014/main" id="{0702AF5D-4813-1247-B465-B05C929BDDD4}"/>
              </a:ext>
            </a:extLst>
          </p:cNvPr>
          <p:cNvPicPr/>
          <p:nvPr/>
        </p:nvPicPr>
        <p:blipFill>
          <a:blip r:embed="rId5">
            <a:extLst>
              <a:ext uri="{28A0092B-C50C-407E-A947-70E740481C1C}">
                <a14:useLocalDpi xmlns:a14="http://schemas.microsoft.com/office/drawing/2010/main" val="0"/>
              </a:ext>
            </a:extLst>
          </a:blip>
          <a:stretch>
            <a:fillRect/>
          </a:stretch>
        </p:blipFill>
        <p:spPr>
          <a:xfrm>
            <a:off x="677334" y="2804362"/>
            <a:ext cx="3161640" cy="1447396"/>
          </a:xfrm>
          <a:prstGeom prst="rect">
            <a:avLst/>
          </a:prstGeom>
        </p:spPr>
      </p:pic>
      <p:pic>
        <p:nvPicPr>
          <p:cNvPr id="9" name="HCD_Process_diagram.jpg" descr="HCD_Process_diagram.jpg">
            <a:extLst>
              <a:ext uri="{FF2B5EF4-FFF2-40B4-BE49-F238E27FC236}">
                <a16:creationId xmlns:a16="http://schemas.microsoft.com/office/drawing/2014/main" id="{25076CE2-E228-2742-9C90-9BD9B5CC05F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19242" b="2064"/>
          <a:stretch/>
        </p:blipFill>
        <p:spPr>
          <a:xfrm>
            <a:off x="4750434" y="3624911"/>
            <a:ext cx="4178301" cy="2496198"/>
          </a:xfrm>
          <a:prstGeom prst="rect">
            <a:avLst/>
          </a:prstGeom>
          <a:ln w="12700">
            <a:miter lim="400000"/>
          </a:ln>
        </p:spPr>
      </p:pic>
      <p:pic>
        <p:nvPicPr>
          <p:cNvPr id="10" name="Picture 9">
            <a:extLst>
              <a:ext uri="{FF2B5EF4-FFF2-40B4-BE49-F238E27FC236}">
                <a16:creationId xmlns:a16="http://schemas.microsoft.com/office/drawing/2014/main" id="{0AAA2192-A891-B745-B625-AABA02E29BE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7334" y="4592745"/>
            <a:ext cx="3623733" cy="1947756"/>
          </a:xfrm>
          <a:prstGeom prst="rect">
            <a:avLst/>
          </a:prstGeom>
        </p:spPr>
      </p:pic>
    </p:spTree>
    <p:extLst>
      <p:ext uri="{BB962C8B-B14F-4D97-AF65-F5344CB8AC3E}">
        <p14:creationId xmlns:p14="http://schemas.microsoft.com/office/powerpoint/2010/main" val="12333620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264" name="Defining  human-centered design…"/>
          <p:cNvSpPr>
            <a:spLocks noGrp="1"/>
          </p:cNvSpPr>
          <p:nvPr>
            <p:ph type="title"/>
          </p:nvPr>
        </p:nvSpPr>
        <p:spPr>
          <a:xfrm>
            <a:off x="2455199" y="622975"/>
            <a:ext cx="5643902" cy="4389300"/>
          </a:xfrm>
          <a:prstGeom prst="rect">
            <a:avLst/>
          </a:prstGeom>
        </p:spPr>
        <p:txBody>
          <a:bodyPr/>
          <a:lstStyle/>
          <a:p>
            <a:pPr>
              <a:defRPr sz="3600" b="1">
                <a:latin typeface="+mn-lt"/>
                <a:ea typeface="+mn-ea"/>
                <a:cs typeface="+mn-cs"/>
                <a:sym typeface="Helvetica"/>
              </a:defRPr>
            </a:pPr>
            <a:endParaRPr dirty="0"/>
          </a:p>
        </p:txBody>
      </p:sp>
      <p:sp>
        <p:nvSpPr>
          <p:cNvPr id="5" name="What is innovation?:"/>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Design + Innovation</a:t>
            </a:r>
            <a:endParaRPr dirty="0">
              <a:solidFill>
                <a:srgbClr val="000000"/>
              </a:solidFill>
            </a:endParaRPr>
          </a:p>
        </p:txBody>
      </p:sp>
      <p:sp>
        <p:nvSpPr>
          <p:cNvPr id="4" name="Rectangle 3">
            <a:extLst>
              <a:ext uri="{FF2B5EF4-FFF2-40B4-BE49-F238E27FC236}">
                <a16:creationId xmlns:a16="http://schemas.microsoft.com/office/drawing/2014/main" id="{77B86A82-CE7A-0F43-A09B-5646818BA446}"/>
              </a:ext>
            </a:extLst>
          </p:cNvPr>
          <p:cNvSpPr/>
          <p:nvPr/>
        </p:nvSpPr>
        <p:spPr>
          <a:xfrm>
            <a:off x="0" y="0"/>
            <a:ext cx="9144000" cy="6858000"/>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pic>
        <p:nvPicPr>
          <p:cNvPr id="8" name="Picture 7">
            <a:extLst>
              <a:ext uri="{FF2B5EF4-FFF2-40B4-BE49-F238E27FC236}">
                <a16:creationId xmlns:a16="http://schemas.microsoft.com/office/drawing/2014/main" id="{2D9619F0-AD1F-5447-A55D-B8196429B3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 y="2315738"/>
            <a:ext cx="8001000" cy="3022600"/>
          </a:xfrm>
          <a:prstGeom prst="rect">
            <a:avLst/>
          </a:prstGeom>
        </p:spPr>
      </p:pic>
    </p:spTree>
    <p:extLst>
      <p:ext uri="{BB962C8B-B14F-4D97-AF65-F5344CB8AC3E}">
        <p14:creationId xmlns:p14="http://schemas.microsoft.com/office/powerpoint/2010/main" val="3242767497"/>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HCD_Process_diagram.jpg" descr="HCD_Process_diagram.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764" y="-41902"/>
            <a:ext cx="9144001" cy="6941805"/>
          </a:xfrm>
          <a:prstGeom prst="rect">
            <a:avLst/>
          </a:prstGeom>
          <a:ln w="12700">
            <a:miter lim="400000"/>
          </a:ln>
        </p:spPr>
      </p:pic>
      <p:sp>
        <p:nvSpPr>
          <p:cNvPr id="2" name="Oval 1"/>
          <p:cNvSpPr/>
          <p:nvPr/>
        </p:nvSpPr>
        <p:spPr>
          <a:xfrm>
            <a:off x="4569236" y="2166759"/>
            <a:ext cx="1617784" cy="976583"/>
          </a:xfrm>
          <a:prstGeom prst="ellipse">
            <a:avLst/>
          </a:prstGeom>
          <a:solidFill>
            <a:srgbClr val="00B0F0">
              <a:alpha val="42000"/>
            </a:srgbClr>
          </a:solidFill>
          <a:ln w="508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Tree>
    <p:extLst>
      <p:ext uri="{BB962C8B-B14F-4D97-AF65-F5344CB8AC3E}">
        <p14:creationId xmlns:p14="http://schemas.microsoft.com/office/powerpoint/2010/main" val="212751944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E0C20F-3355-4948-9B89-1532C6701A1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6133" y="6306297"/>
            <a:ext cx="1145071" cy="245372"/>
          </a:xfrm>
          <a:prstGeom prst="rect">
            <a:avLst/>
          </a:prstGeom>
        </p:spPr>
      </p:pic>
      <p:sp>
        <p:nvSpPr>
          <p:cNvPr id="20" name="Line">
            <a:extLst>
              <a:ext uri="{FF2B5EF4-FFF2-40B4-BE49-F238E27FC236}">
                <a16:creationId xmlns:a16="http://schemas.microsoft.com/office/drawing/2014/main" id="{BDDE01A5-3DAC-9347-A3A3-2A7E95553F9E}"/>
              </a:ext>
            </a:extLst>
          </p:cNvPr>
          <p:cNvSpPr/>
          <p:nvPr/>
        </p:nvSpPr>
        <p:spPr>
          <a:xfrm flipH="1">
            <a:off x="2264849" y="788174"/>
            <a:ext cx="1" cy="5417701"/>
          </a:xfrm>
          <a:prstGeom prst="line">
            <a:avLst/>
          </a:prstGeom>
          <a:ln>
            <a:solidFill>
              <a:srgbClr val="CCEAEC"/>
            </a:solidFill>
          </a:ln>
        </p:spPr>
        <p:txBody>
          <a:bodyPr lIns="45719" rIns="45719"/>
          <a:lstStyle/>
          <a:p>
            <a:endParaRPr/>
          </a:p>
        </p:txBody>
      </p:sp>
      <p:sp>
        <p:nvSpPr>
          <p:cNvPr id="21" name="Defining  human-centered design…">
            <a:extLst>
              <a:ext uri="{FF2B5EF4-FFF2-40B4-BE49-F238E27FC236}">
                <a16:creationId xmlns:a16="http://schemas.microsoft.com/office/drawing/2014/main" id="{D7C2C72C-4D3C-D246-9751-AECE37B017A0}"/>
              </a:ext>
            </a:extLst>
          </p:cNvPr>
          <p:cNvSpPr>
            <a:spLocks noGrp="1"/>
          </p:cNvSpPr>
          <p:nvPr>
            <p:ph type="title"/>
          </p:nvPr>
        </p:nvSpPr>
        <p:spPr>
          <a:xfrm>
            <a:off x="2455199" y="1066799"/>
            <a:ext cx="5643902" cy="4572001"/>
          </a:xfrm>
          <a:prstGeom prst="rect">
            <a:avLst/>
          </a:prstGeom>
        </p:spPr>
        <p:txBody>
          <a:bodyPr anchor="t">
            <a:normAutofit/>
          </a:bodyPr>
          <a:lstStyle/>
          <a:p>
            <a:pPr algn="l">
              <a:defRPr sz="3600" b="1">
                <a:latin typeface="+mn-lt"/>
                <a:ea typeface="+mn-ea"/>
                <a:cs typeface="+mn-cs"/>
                <a:sym typeface="Helvetica"/>
              </a:defRPr>
            </a:pPr>
            <a:r>
              <a:rPr lang="en-US" sz="3600" b="1" dirty="0">
                <a:solidFill>
                  <a:schemeClr val="accent4"/>
                </a:solidFill>
                <a:latin typeface="+mn-lt"/>
                <a:ea typeface="+mn-ea"/>
                <a:cs typeface="+mn-cs"/>
                <a:sym typeface="Helvetica"/>
              </a:rPr>
              <a:t>Time for an exercise!</a:t>
            </a:r>
            <a:endParaRPr sz="2700" b="1" dirty="0">
              <a:solidFill>
                <a:schemeClr val="accent4"/>
              </a:solidFill>
              <a:latin typeface="Helvetica Neue"/>
              <a:ea typeface="Helvetica Neue"/>
              <a:cs typeface="Helvetica Neue"/>
              <a:sym typeface="Helvetica Neue"/>
            </a:endParaRPr>
          </a:p>
        </p:txBody>
      </p:sp>
      <p:sp>
        <p:nvSpPr>
          <p:cNvPr id="22" name="What is innovation?:">
            <a:extLst>
              <a:ext uri="{FF2B5EF4-FFF2-40B4-BE49-F238E27FC236}">
                <a16:creationId xmlns:a16="http://schemas.microsoft.com/office/drawing/2014/main" id="{1AAD111D-95F8-3D4C-9BD3-3533EE7C4BEE}"/>
              </a:ext>
            </a:extLst>
          </p:cNvPr>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Problem framing</a:t>
            </a:r>
            <a:endParaRPr dirty="0">
              <a:solidFill>
                <a:srgbClr val="000000"/>
              </a:solidFill>
            </a:endParaRPr>
          </a:p>
        </p:txBody>
      </p:sp>
    </p:spTree>
    <p:extLst>
      <p:ext uri="{BB962C8B-B14F-4D97-AF65-F5344CB8AC3E}">
        <p14:creationId xmlns:p14="http://schemas.microsoft.com/office/powerpoint/2010/main" val="27352135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E0C20F-3355-4948-9B89-1532C6701A1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6133" y="6306297"/>
            <a:ext cx="1145071" cy="245372"/>
          </a:xfrm>
          <a:prstGeom prst="rect">
            <a:avLst/>
          </a:prstGeom>
        </p:spPr>
      </p:pic>
      <p:sp>
        <p:nvSpPr>
          <p:cNvPr id="20" name="Line">
            <a:extLst>
              <a:ext uri="{FF2B5EF4-FFF2-40B4-BE49-F238E27FC236}">
                <a16:creationId xmlns:a16="http://schemas.microsoft.com/office/drawing/2014/main" id="{BDDE01A5-3DAC-9347-A3A3-2A7E95553F9E}"/>
              </a:ext>
            </a:extLst>
          </p:cNvPr>
          <p:cNvSpPr/>
          <p:nvPr/>
        </p:nvSpPr>
        <p:spPr>
          <a:xfrm flipH="1">
            <a:off x="2264849" y="788174"/>
            <a:ext cx="1" cy="5417701"/>
          </a:xfrm>
          <a:prstGeom prst="line">
            <a:avLst/>
          </a:prstGeom>
          <a:ln>
            <a:solidFill>
              <a:srgbClr val="CCEAEC"/>
            </a:solidFill>
          </a:ln>
        </p:spPr>
        <p:txBody>
          <a:bodyPr lIns="45719" rIns="45719"/>
          <a:lstStyle/>
          <a:p>
            <a:endParaRPr/>
          </a:p>
        </p:txBody>
      </p:sp>
      <p:sp>
        <p:nvSpPr>
          <p:cNvPr id="22" name="What is innovation?:">
            <a:extLst>
              <a:ext uri="{FF2B5EF4-FFF2-40B4-BE49-F238E27FC236}">
                <a16:creationId xmlns:a16="http://schemas.microsoft.com/office/drawing/2014/main" id="{1AAD111D-95F8-3D4C-9BD3-3533EE7C4BEE}"/>
              </a:ext>
            </a:extLst>
          </p:cNvPr>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Problem framing</a:t>
            </a:r>
            <a:endParaRPr dirty="0">
              <a:solidFill>
                <a:srgbClr val="000000"/>
              </a:solidFill>
            </a:endParaRPr>
          </a:p>
        </p:txBody>
      </p:sp>
      <p:sp>
        <p:nvSpPr>
          <p:cNvPr id="6" name="Thank you to...">
            <a:extLst>
              <a:ext uri="{FF2B5EF4-FFF2-40B4-BE49-F238E27FC236}">
                <a16:creationId xmlns:a16="http://schemas.microsoft.com/office/drawing/2014/main" id="{1FC2D6A7-6AE2-0D45-92BA-F5B5DE0D366F}"/>
              </a:ext>
            </a:extLst>
          </p:cNvPr>
          <p:cNvSpPr txBox="1">
            <a:spLocks/>
          </p:cNvSpPr>
          <p:nvPr/>
        </p:nvSpPr>
        <p:spPr>
          <a:xfrm>
            <a:off x="2606990" y="71440"/>
            <a:ext cx="6207695" cy="352375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endParaRPr lang="en-US" sz="3400" b="1" dirty="0">
              <a:solidFill>
                <a:srgbClr val="F28146"/>
              </a:solidFill>
              <a:latin typeface="Chivo Black" pitchFamily="2" charset="77"/>
            </a:endParaRPr>
          </a:p>
          <a:p>
            <a:r>
              <a:rPr lang="en-US" sz="3400" b="1" dirty="0">
                <a:solidFill>
                  <a:schemeClr val="tx1"/>
                </a:solidFill>
                <a:latin typeface="Helvetica" pitchFamily="2" charset="0"/>
              </a:rPr>
              <a:t>Design a flower vase.</a:t>
            </a:r>
          </a:p>
          <a:p>
            <a:endParaRPr lang="en-US" sz="3400" b="1" dirty="0">
              <a:solidFill>
                <a:srgbClr val="F28146"/>
              </a:solidFill>
              <a:latin typeface="Chivo Black" pitchFamily="2" charset="77"/>
            </a:endParaRPr>
          </a:p>
          <a:p>
            <a:endParaRPr lang="en-US" sz="3400" b="1" dirty="0">
              <a:solidFill>
                <a:srgbClr val="F28146"/>
              </a:solidFill>
              <a:latin typeface="Chivo Black" pitchFamily="2" charset="77"/>
            </a:endParaRPr>
          </a:p>
          <a:p>
            <a:r>
              <a:rPr lang="en-US" sz="3400" b="1" dirty="0">
                <a:solidFill>
                  <a:schemeClr val="bg1"/>
                </a:solidFill>
                <a:latin typeface="Chivo Black" pitchFamily="2" charset="77"/>
              </a:rPr>
              <a:t>Design a way to enjoy flowers in your home.</a:t>
            </a:r>
          </a:p>
        </p:txBody>
      </p:sp>
    </p:spTree>
    <p:extLst>
      <p:ext uri="{BB962C8B-B14F-4D97-AF65-F5344CB8AC3E}">
        <p14:creationId xmlns:p14="http://schemas.microsoft.com/office/powerpoint/2010/main" val="236671053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Line"/>
          <p:cNvSpPr/>
          <p:nvPr/>
        </p:nvSpPr>
        <p:spPr>
          <a:xfrm flipH="1">
            <a:off x="2264849" y="788174"/>
            <a:ext cx="1" cy="4901102"/>
          </a:xfrm>
          <a:prstGeom prst="line">
            <a:avLst/>
          </a:prstGeom>
          <a:ln>
            <a:solidFill>
              <a:srgbClr val="CCEAEC"/>
            </a:solidFill>
          </a:ln>
        </p:spPr>
        <p:txBody>
          <a:bodyPr lIns="45719" rIns="45719"/>
          <a:lstStyle/>
          <a:p>
            <a:endParaRPr/>
          </a:p>
        </p:txBody>
      </p:sp>
      <p:sp>
        <p:nvSpPr>
          <p:cNvPr id="170" name="mentalhealth.va.gov/communityproviders"/>
          <p:cNvSpPr/>
          <p:nvPr/>
        </p:nvSpPr>
        <p:spPr>
          <a:xfrm>
            <a:off x="785155" y="5934814"/>
            <a:ext cx="6020101" cy="4554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nSpc>
                <a:spcPct val="110000"/>
              </a:lnSpc>
              <a:spcBef>
                <a:spcPts val="900"/>
              </a:spcBef>
              <a:defRPr sz="1600">
                <a:solidFill>
                  <a:srgbClr val="CCCCCC"/>
                </a:solidFill>
                <a:latin typeface="Chivo Regular"/>
                <a:ea typeface="Chivo Regular"/>
                <a:cs typeface="Chivo Regular"/>
                <a:sym typeface="Chivo Regular"/>
              </a:defRPr>
            </a:lvl1pPr>
          </a:lstStyle>
          <a:p>
            <a:r>
              <a:rPr lang="en-US" dirty="0">
                <a:solidFill>
                  <a:srgbClr val="0098A2"/>
                </a:solidFill>
              </a:rPr>
              <a:t>https://lab.opm.gov</a:t>
            </a:r>
            <a:endParaRPr dirty="0">
              <a:solidFill>
                <a:srgbClr val="0098A2"/>
              </a:solidFill>
            </a:endParaRPr>
          </a:p>
        </p:txBody>
      </p:sp>
      <p:sp>
        <p:nvSpPr>
          <p:cNvPr id="171" name="Arrow"/>
          <p:cNvSpPr/>
          <p:nvPr/>
        </p:nvSpPr>
        <p:spPr>
          <a:xfrm rot="18900000">
            <a:off x="583323" y="6103384"/>
            <a:ext cx="231649" cy="117522"/>
          </a:xfrm>
          <a:prstGeom prst="rightArrow">
            <a:avLst>
              <a:gd name="adj1" fmla="val 22013"/>
              <a:gd name="adj2" fmla="val 133571"/>
            </a:avLst>
          </a:prstGeom>
          <a:solidFill>
            <a:srgbClr val="0098A2"/>
          </a:solidFill>
          <a:ln w="12700">
            <a:miter lim="400000"/>
          </a:ln>
        </p:spPr>
        <p:txBody>
          <a:bodyPr lIns="45719" rIns="45719" anchor="ctr"/>
          <a:lstStyle/>
          <a:p>
            <a:pPr>
              <a:defRPr>
                <a:solidFill>
                  <a:srgbClr val="000000"/>
                </a:solidFill>
              </a:defRPr>
            </a:pPr>
            <a:endParaRPr/>
          </a:p>
        </p:txBody>
      </p:sp>
      <p:sp>
        <p:nvSpPr>
          <p:cNvPr id="12" name="Please tell us:…"/>
          <p:cNvSpPr>
            <a:spLocks noGrp="1"/>
          </p:cNvSpPr>
          <p:nvPr>
            <p:ph type="body" sz="half" idx="1"/>
          </p:nvPr>
        </p:nvSpPr>
        <p:spPr>
          <a:xfrm>
            <a:off x="2455099" y="1969478"/>
            <a:ext cx="6377102" cy="2099616"/>
          </a:xfrm>
          <a:prstGeom prst="rect">
            <a:avLst/>
          </a:prstGeom>
        </p:spPr>
        <p:txBody>
          <a:bodyPr>
            <a:noAutofit/>
          </a:bodyPr>
          <a:lstStyle/>
          <a:p>
            <a:pPr>
              <a:buClr>
                <a:srgbClr val="0098A2"/>
              </a:buClr>
            </a:pPr>
            <a:r>
              <a:rPr lang="en-US" dirty="0">
                <a:solidFill>
                  <a:schemeClr val="tx1"/>
                </a:solidFill>
                <a:latin typeface="Chivo" charset="0"/>
                <a:ea typeface="Chivo" charset="0"/>
                <a:cs typeface="Chivo" charset="0"/>
              </a:rPr>
              <a:t>The Lab at OPM (The Lab) is a that fosters innovation through human-centered design. Our purpose is to teach human-centered design across the Federal Government and help deliver innovative solutions to address complex public and cross-sector challenges.</a:t>
            </a:r>
            <a:endParaRPr lang="en-US" sz="2400" dirty="0">
              <a:solidFill>
                <a:schemeClr val="tx1"/>
              </a:solidFill>
              <a:latin typeface="Chivo" charset="0"/>
              <a:ea typeface="Chivo" charset="0"/>
              <a:cs typeface="Chivo" charset="0"/>
            </a:endParaRPr>
          </a:p>
        </p:txBody>
      </p:sp>
      <p:sp>
        <p:nvSpPr>
          <p:cNvPr id="14" name="Let’s get to know each other."/>
          <p:cNvSpPr>
            <a:spLocks noGrp="1"/>
          </p:cNvSpPr>
          <p:nvPr>
            <p:ph type="title"/>
          </p:nvPr>
        </p:nvSpPr>
        <p:spPr>
          <a:xfrm>
            <a:off x="2455200" y="593376"/>
            <a:ext cx="6377002" cy="1376102"/>
          </a:xfrm>
          <a:prstGeom prst="rect">
            <a:avLst/>
          </a:prstGeom>
        </p:spPr>
        <p:txBody>
          <a:bodyPr>
            <a:noAutofit/>
          </a:bodyPr>
          <a:lstStyle>
            <a:lvl1pPr>
              <a:defRPr sz="3600">
                <a:latin typeface="+mn-lt"/>
                <a:ea typeface="+mn-ea"/>
                <a:cs typeface="+mn-cs"/>
                <a:sym typeface="Chivo Bold"/>
              </a:defRPr>
            </a:lvl1pPr>
          </a:lstStyle>
          <a:p>
            <a:r>
              <a:rPr lang="en-US" b="1" dirty="0">
                <a:solidFill>
                  <a:schemeClr val="accent4"/>
                </a:solidFill>
              </a:rPr>
              <a:t>The Lab</a:t>
            </a:r>
            <a:r>
              <a:rPr lang="en-US" b="1" dirty="0"/>
              <a:t> </a:t>
            </a:r>
            <a:r>
              <a:rPr lang="en-US" dirty="0"/>
              <a:t>at The Office of Personnel Management</a:t>
            </a:r>
            <a:endParaRPr dirty="0"/>
          </a:p>
        </p:txBody>
      </p:sp>
      <p:sp>
        <p:nvSpPr>
          <p:cNvPr id="8" name="Overview:  Design + Innovation"/>
          <p:cNvSpPr/>
          <p:nvPr/>
        </p:nvSpPr>
        <p:spPr>
          <a:xfrm>
            <a:off x="489200" y="690122"/>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p>
            <a:pPr>
              <a:defRPr>
                <a:solidFill>
                  <a:srgbClr val="FAA61A"/>
                </a:solidFill>
                <a:latin typeface="+mn-lt"/>
                <a:ea typeface="+mn-ea"/>
                <a:cs typeface="+mn-cs"/>
                <a:sym typeface="Chivo Bold"/>
              </a:defRPr>
            </a:pPr>
            <a:r>
              <a:rPr lang="en-US" dirty="0"/>
              <a:t>Introductions &amp; HCD Overview</a:t>
            </a:r>
          </a:p>
        </p:txBody>
      </p:sp>
    </p:spTree>
    <p:extLst>
      <p:ext uri="{BB962C8B-B14F-4D97-AF65-F5344CB8AC3E}">
        <p14:creationId xmlns:p14="http://schemas.microsoft.com/office/powerpoint/2010/main" val="289690494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E0C20F-3355-4948-9B89-1532C6701A1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6133" y="6306297"/>
            <a:ext cx="1145071" cy="245372"/>
          </a:xfrm>
          <a:prstGeom prst="rect">
            <a:avLst/>
          </a:prstGeom>
        </p:spPr>
      </p:pic>
      <p:sp>
        <p:nvSpPr>
          <p:cNvPr id="20" name="Line">
            <a:extLst>
              <a:ext uri="{FF2B5EF4-FFF2-40B4-BE49-F238E27FC236}">
                <a16:creationId xmlns:a16="http://schemas.microsoft.com/office/drawing/2014/main" id="{BDDE01A5-3DAC-9347-A3A3-2A7E95553F9E}"/>
              </a:ext>
            </a:extLst>
          </p:cNvPr>
          <p:cNvSpPr/>
          <p:nvPr/>
        </p:nvSpPr>
        <p:spPr>
          <a:xfrm flipH="1">
            <a:off x="2264849" y="788174"/>
            <a:ext cx="1" cy="5417701"/>
          </a:xfrm>
          <a:prstGeom prst="line">
            <a:avLst/>
          </a:prstGeom>
          <a:ln>
            <a:solidFill>
              <a:srgbClr val="CCEAEC"/>
            </a:solidFill>
          </a:ln>
        </p:spPr>
        <p:txBody>
          <a:bodyPr lIns="45719" rIns="45719"/>
          <a:lstStyle/>
          <a:p>
            <a:endParaRPr/>
          </a:p>
        </p:txBody>
      </p:sp>
      <p:sp>
        <p:nvSpPr>
          <p:cNvPr id="22" name="What is innovation?:">
            <a:extLst>
              <a:ext uri="{FF2B5EF4-FFF2-40B4-BE49-F238E27FC236}">
                <a16:creationId xmlns:a16="http://schemas.microsoft.com/office/drawing/2014/main" id="{1AAD111D-95F8-3D4C-9BD3-3533EE7C4BEE}"/>
              </a:ext>
            </a:extLst>
          </p:cNvPr>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Problem framing</a:t>
            </a:r>
            <a:endParaRPr dirty="0">
              <a:solidFill>
                <a:srgbClr val="000000"/>
              </a:solidFill>
            </a:endParaRPr>
          </a:p>
        </p:txBody>
      </p:sp>
      <p:sp>
        <p:nvSpPr>
          <p:cNvPr id="6" name="Thank you to...">
            <a:extLst>
              <a:ext uri="{FF2B5EF4-FFF2-40B4-BE49-F238E27FC236}">
                <a16:creationId xmlns:a16="http://schemas.microsoft.com/office/drawing/2014/main" id="{1FC2D6A7-6AE2-0D45-92BA-F5B5DE0D366F}"/>
              </a:ext>
            </a:extLst>
          </p:cNvPr>
          <p:cNvSpPr txBox="1">
            <a:spLocks/>
          </p:cNvSpPr>
          <p:nvPr/>
        </p:nvSpPr>
        <p:spPr>
          <a:xfrm>
            <a:off x="2606990" y="71440"/>
            <a:ext cx="6207695" cy="352375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endParaRPr lang="en-US" sz="3400" b="1" dirty="0">
              <a:solidFill>
                <a:srgbClr val="F28146"/>
              </a:solidFill>
              <a:latin typeface="Helvetica" pitchFamily="2" charset="0"/>
            </a:endParaRPr>
          </a:p>
          <a:p>
            <a:r>
              <a:rPr lang="en-US" sz="3400" b="1" dirty="0">
                <a:solidFill>
                  <a:schemeClr val="tx1"/>
                </a:solidFill>
                <a:latin typeface="Helvetica" pitchFamily="2" charset="0"/>
              </a:rPr>
              <a:t>Design a flower vase.</a:t>
            </a:r>
          </a:p>
          <a:p>
            <a:endParaRPr lang="en-US" sz="3400" b="1" dirty="0">
              <a:solidFill>
                <a:srgbClr val="F28146"/>
              </a:solidFill>
              <a:latin typeface="Helvetica" pitchFamily="2" charset="0"/>
            </a:endParaRPr>
          </a:p>
          <a:p>
            <a:endParaRPr lang="en-US" sz="3400" b="1" dirty="0">
              <a:solidFill>
                <a:srgbClr val="F28146"/>
              </a:solidFill>
              <a:latin typeface="Helvetica" pitchFamily="2" charset="0"/>
            </a:endParaRPr>
          </a:p>
          <a:p>
            <a:r>
              <a:rPr lang="en-US" sz="3400" b="1" dirty="0">
                <a:solidFill>
                  <a:srgbClr val="FFB667"/>
                </a:solidFill>
                <a:latin typeface="Helvetica" pitchFamily="2" charset="0"/>
              </a:rPr>
              <a:t>Design…</a:t>
            </a:r>
            <a:br>
              <a:rPr lang="en-US" sz="3400" b="1" dirty="0">
                <a:solidFill>
                  <a:srgbClr val="FFB667"/>
                </a:solidFill>
                <a:latin typeface="Helvetica" pitchFamily="2" charset="0"/>
              </a:rPr>
            </a:br>
            <a:r>
              <a:rPr lang="en-US" sz="3400" b="1" dirty="0">
                <a:solidFill>
                  <a:srgbClr val="FFB667"/>
                </a:solidFill>
                <a:latin typeface="Helvetica" pitchFamily="2" charset="0"/>
              </a:rPr>
              <a:t>a way to enjoy flowers </a:t>
            </a:r>
            <a:br>
              <a:rPr lang="en-US" sz="3400" b="1" dirty="0">
                <a:solidFill>
                  <a:srgbClr val="FFB667"/>
                </a:solidFill>
                <a:latin typeface="Helvetica" pitchFamily="2" charset="0"/>
              </a:rPr>
            </a:br>
            <a:r>
              <a:rPr lang="en-US" sz="3400" b="1" dirty="0">
                <a:solidFill>
                  <a:srgbClr val="FFB667"/>
                </a:solidFill>
                <a:latin typeface="Helvetica" pitchFamily="2" charset="0"/>
              </a:rPr>
              <a:t>in your home.</a:t>
            </a:r>
          </a:p>
        </p:txBody>
      </p:sp>
      <p:pic>
        <p:nvPicPr>
          <p:cNvPr id="11" name="Picture 10">
            <a:extLst>
              <a:ext uri="{FF2B5EF4-FFF2-40B4-BE49-F238E27FC236}">
                <a16:creationId xmlns:a16="http://schemas.microsoft.com/office/drawing/2014/main" id="{6BDB2F0E-7EA9-C04D-A963-F7AD1B5DDBB6}"/>
              </a:ext>
            </a:extLst>
          </p:cNvPr>
          <p:cNvPicPr>
            <a:picLocks noChangeAspect="1"/>
          </p:cNvPicPr>
          <p:nvPr/>
        </p:nvPicPr>
        <p:blipFill rotWithShape="1">
          <a:blip r:embed="rId4">
            <a:extLst>
              <a:ext uri="{28A0092B-C50C-407E-A947-70E740481C1C}">
                <a14:useLocalDpi xmlns:a14="http://schemas.microsoft.com/office/drawing/2010/main" val="0"/>
              </a:ext>
            </a:extLst>
          </a:blip>
          <a:srcRect l="26017" t="52911" r="63056" b="39101"/>
          <a:stretch/>
        </p:blipFill>
        <p:spPr>
          <a:xfrm flipH="1">
            <a:off x="6192951" y="588912"/>
            <a:ext cx="1741715" cy="1647853"/>
          </a:xfrm>
          <a:prstGeom prst="rect">
            <a:avLst/>
          </a:prstGeom>
          <a:scene3d>
            <a:camera prst="orthographicFront">
              <a:rot lat="0" lon="0" rev="0"/>
            </a:camera>
            <a:lightRig rig="threePt" dir="t"/>
          </a:scene3d>
        </p:spPr>
      </p:pic>
      <p:cxnSp>
        <p:nvCxnSpPr>
          <p:cNvPr id="13" name="Straight Connector 12">
            <a:extLst>
              <a:ext uri="{FF2B5EF4-FFF2-40B4-BE49-F238E27FC236}">
                <a16:creationId xmlns:a16="http://schemas.microsoft.com/office/drawing/2014/main" id="{601C12A6-5B9F-994B-9F16-463133462803}"/>
              </a:ext>
            </a:extLst>
          </p:cNvPr>
          <p:cNvCxnSpPr/>
          <p:nvPr/>
        </p:nvCxnSpPr>
        <p:spPr>
          <a:xfrm>
            <a:off x="2659998" y="967789"/>
            <a:ext cx="4635573" cy="0"/>
          </a:xfrm>
          <a:prstGeom prst="line">
            <a:avLst/>
          </a:prstGeom>
          <a:ln w="44450" cap="rnd">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170501E8-4F81-C84C-B1CB-BB043B67A3DC}"/>
              </a:ext>
            </a:extLst>
          </p:cNvPr>
          <p:cNvGrpSpPr/>
          <p:nvPr/>
        </p:nvGrpSpPr>
        <p:grpSpPr>
          <a:xfrm>
            <a:off x="2659998" y="588912"/>
            <a:ext cx="5865650" cy="1647853"/>
            <a:chOff x="2659998" y="588912"/>
            <a:chExt cx="5865650" cy="1647853"/>
          </a:xfrm>
        </p:grpSpPr>
        <p:pic>
          <p:nvPicPr>
            <p:cNvPr id="17" name="Picture 16">
              <a:extLst>
                <a:ext uri="{FF2B5EF4-FFF2-40B4-BE49-F238E27FC236}">
                  <a16:creationId xmlns:a16="http://schemas.microsoft.com/office/drawing/2014/main" id="{71655182-1F48-5845-9469-09CD4A0B3333}"/>
                </a:ext>
              </a:extLst>
            </p:cNvPr>
            <p:cNvPicPr>
              <a:picLocks noChangeAspect="1"/>
            </p:cNvPicPr>
            <p:nvPr/>
          </p:nvPicPr>
          <p:blipFill rotWithShape="1">
            <a:blip r:embed="rId4">
              <a:extLst>
                <a:ext uri="{28A0092B-C50C-407E-A947-70E740481C1C}">
                  <a14:useLocalDpi xmlns:a14="http://schemas.microsoft.com/office/drawing/2010/main" val="0"/>
                </a:ext>
              </a:extLst>
            </a:blip>
            <a:srcRect l="26017" t="52911" r="63056" b="39101"/>
            <a:stretch/>
          </p:blipFill>
          <p:spPr>
            <a:xfrm flipH="1">
              <a:off x="2659998" y="588912"/>
              <a:ext cx="1741715" cy="1647853"/>
            </a:xfrm>
            <a:prstGeom prst="rect">
              <a:avLst/>
            </a:prstGeom>
            <a:scene3d>
              <a:camera prst="orthographicFront">
                <a:rot lat="0" lon="0" rev="0"/>
              </a:camera>
              <a:lightRig rig="threePt" dir="t"/>
            </a:scene3d>
          </p:spPr>
        </p:pic>
        <p:pic>
          <p:nvPicPr>
            <p:cNvPr id="18" name="Picture 17">
              <a:extLst>
                <a:ext uri="{FF2B5EF4-FFF2-40B4-BE49-F238E27FC236}">
                  <a16:creationId xmlns:a16="http://schemas.microsoft.com/office/drawing/2014/main" id="{89D36FB8-2AE9-2641-924B-E19A73FA8D6E}"/>
                </a:ext>
              </a:extLst>
            </p:cNvPr>
            <p:cNvPicPr>
              <a:picLocks noChangeAspect="1"/>
            </p:cNvPicPr>
            <p:nvPr/>
          </p:nvPicPr>
          <p:blipFill rotWithShape="1">
            <a:blip r:embed="rId4">
              <a:extLst>
                <a:ext uri="{28A0092B-C50C-407E-A947-70E740481C1C}">
                  <a14:useLocalDpi xmlns:a14="http://schemas.microsoft.com/office/drawing/2010/main" val="0"/>
                </a:ext>
              </a:extLst>
            </a:blip>
            <a:srcRect l="26017" t="52911" r="63056" b="39101"/>
            <a:stretch/>
          </p:blipFill>
          <p:spPr>
            <a:xfrm flipH="1">
              <a:off x="3835598" y="588912"/>
              <a:ext cx="1741715" cy="1647853"/>
            </a:xfrm>
            <a:prstGeom prst="rect">
              <a:avLst/>
            </a:prstGeom>
            <a:scene3d>
              <a:camera prst="orthographicFront">
                <a:rot lat="0" lon="0" rev="0"/>
              </a:camera>
              <a:lightRig rig="threePt" dir="t"/>
            </a:scene3d>
          </p:spPr>
        </p:pic>
        <p:pic>
          <p:nvPicPr>
            <p:cNvPr id="19" name="Picture 18">
              <a:extLst>
                <a:ext uri="{FF2B5EF4-FFF2-40B4-BE49-F238E27FC236}">
                  <a16:creationId xmlns:a16="http://schemas.microsoft.com/office/drawing/2014/main" id="{6C0820BD-CE5E-6048-9E48-9020E4572C49}"/>
                </a:ext>
              </a:extLst>
            </p:cNvPr>
            <p:cNvPicPr>
              <a:picLocks noChangeAspect="1"/>
            </p:cNvPicPr>
            <p:nvPr/>
          </p:nvPicPr>
          <p:blipFill rotWithShape="1">
            <a:blip r:embed="rId4">
              <a:extLst>
                <a:ext uri="{28A0092B-C50C-407E-A947-70E740481C1C}">
                  <a14:useLocalDpi xmlns:a14="http://schemas.microsoft.com/office/drawing/2010/main" val="0"/>
                </a:ext>
              </a:extLst>
            </a:blip>
            <a:srcRect l="26017" t="52911" r="63056" b="39101"/>
            <a:stretch/>
          </p:blipFill>
          <p:spPr>
            <a:xfrm flipH="1">
              <a:off x="5017351" y="588912"/>
              <a:ext cx="1741715" cy="1647853"/>
            </a:xfrm>
            <a:prstGeom prst="rect">
              <a:avLst/>
            </a:prstGeom>
            <a:scene3d>
              <a:camera prst="orthographicFront">
                <a:rot lat="0" lon="0" rev="0"/>
              </a:camera>
              <a:lightRig rig="threePt" dir="t"/>
            </a:scene3d>
          </p:spPr>
        </p:pic>
        <p:pic>
          <p:nvPicPr>
            <p:cNvPr id="23" name="Picture 22">
              <a:extLst>
                <a:ext uri="{FF2B5EF4-FFF2-40B4-BE49-F238E27FC236}">
                  <a16:creationId xmlns:a16="http://schemas.microsoft.com/office/drawing/2014/main" id="{C99350E6-1199-1F4E-A493-FD99BC40959C}"/>
                </a:ext>
              </a:extLst>
            </p:cNvPr>
            <p:cNvPicPr>
              <a:picLocks noChangeAspect="1"/>
            </p:cNvPicPr>
            <p:nvPr/>
          </p:nvPicPr>
          <p:blipFill rotWithShape="1">
            <a:blip r:embed="rId4">
              <a:extLst>
                <a:ext uri="{28A0092B-C50C-407E-A947-70E740481C1C}">
                  <a14:useLocalDpi xmlns:a14="http://schemas.microsoft.com/office/drawing/2010/main" val="0"/>
                </a:ext>
              </a:extLst>
            </a:blip>
            <a:srcRect l="26017" t="52911" r="63056" b="39101"/>
            <a:stretch/>
          </p:blipFill>
          <p:spPr>
            <a:xfrm flipH="1">
              <a:off x="6783933" y="588912"/>
              <a:ext cx="1741715" cy="1647853"/>
            </a:xfrm>
            <a:prstGeom prst="rect">
              <a:avLst/>
            </a:prstGeom>
            <a:scene3d>
              <a:camera prst="orthographicFront">
                <a:rot lat="0" lon="0" rev="0"/>
              </a:camera>
              <a:lightRig rig="threePt" dir="t"/>
            </a:scene3d>
          </p:spPr>
        </p:pic>
      </p:grpSp>
    </p:spTree>
    <p:extLst>
      <p:ext uri="{BB962C8B-B14F-4D97-AF65-F5344CB8AC3E}">
        <p14:creationId xmlns:p14="http://schemas.microsoft.com/office/powerpoint/2010/main" val="12913314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88294B-FF28-C342-8C46-63C547F53655}"/>
              </a:ext>
            </a:extLst>
          </p:cNvPr>
          <p:cNvPicPr>
            <a:picLocks noChangeAspect="1"/>
          </p:cNvPicPr>
          <p:nvPr/>
        </p:nvPicPr>
        <p:blipFill rotWithShape="1">
          <a:blip r:embed="rId3">
            <a:alphaModFix/>
            <a:duotone>
              <a:prstClr val="black"/>
              <a:srgbClr val="0192AC">
                <a:tint val="45000"/>
                <a:satMod val="400000"/>
              </a:srgbClr>
            </a:duotone>
            <a:extLst>
              <a:ext uri="{28A0092B-C50C-407E-A947-70E740481C1C}">
                <a14:useLocalDpi xmlns:a14="http://schemas.microsoft.com/office/drawing/2010/main" val="0"/>
              </a:ext>
            </a:extLst>
          </a:blip>
          <a:srcRect r="25293"/>
          <a:stretch/>
        </p:blipFill>
        <p:spPr>
          <a:xfrm flipH="1">
            <a:off x="0" y="0"/>
            <a:ext cx="9144000" cy="6857999"/>
          </a:xfrm>
          <a:prstGeom prst="rect">
            <a:avLst/>
          </a:prstGeom>
        </p:spPr>
      </p:pic>
      <p:sp>
        <p:nvSpPr>
          <p:cNvPr id="2" name="Rectangle 1">
            <a:extLst>
              <a:ext uri="{FF2B5EF4-FFF2-40B4-BE49-F238E27FC236}">
                <a16:creationId xmlns:a16="http://schemas.microsoft.com/office/drawing/2014/main" id="{15E5F24D-B6FC-4A4E-8FB4-4AFED632B8DE}"/>
              </a:ext>
            </a:extLst>
          </p:cNvPr>
          <p:cNvSpPr/>
          <p:nvPr/>
        </p:nvSpPr>
        <p:spPr>
          <a:xfrm>
            <a:off x="0" y="-1"/>
            <a:ext cx="9144000" cy="6857999"/>
          </a:xfrm>
          <a:prstGeom prst="rect">
            <a:avLst/>
          </a:prstGeom>
          <a:solidFill>
            <a:schemeClr val="bg1">
              <a:lumMod val="75000"/>
              <a:lumOff val="25000"/>
              <a:alpha val="70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7" name="Thank you to...">
            <a:extLst>
              <a:ext uri="{FF2B5EF4-FFF2-40B4-BE49-F238E27FC236}">
                <a16:creationId xmlns:a16="http://schemas.microsoft.com/office/drawing/2014/main" id="{E1CC5312-DE62-8A40-8102-8F3514B25AB0}"/>
              </a:ext>
            </a:extLst>
          </p:cNvPr>
          <p:cNvSpPr txBox="1">
            <a:spLocks/>
          </p:cNvSpPr>
          <p:nvPr/>
        </p:nvSpPr>
        <p:spPr>
          <a:xfrm>
            <a:off x="2532652" y="670774"/>
            <a:ext cx="6207695" cy="479435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a:lnSpc>
                <a:spcPct val="114000"/>
              </a:lnSpc>
            </a:pPr>
            <a:r>
              <a:rPr lang="en-US" sz="2600" b="1" dirty="0">
                <a:solidFill>
                  <a:schemeClr val="tx1"/>
                </a:solidFill>
                <a:latin typeface="Helvetica" pitchFamily="2" charset="0"/>
              </a:rPr>
              <a:t>The mere formulation </a:t>
            </a:r>
            <a:br>
              <a:rPr lang="en-US" sz="2600" b="1" dirty="0">
                <a:solidFill>
                  <a:schemeClr val="tx1"/>
                </a:solidFill>
                <a:latin typeface="Helvetica" pitchFamily="2" charset="0"/>
              </a:rPr>
            </a:br>
            <a:r>
              <a:rPr lang="en-US" sz="2600" b="1" dirty="0">
                <a:solidFill>
                  <a:schemeClr val="tx1"/>
                </a:solidFill>
                <a:latin typeface="Helvetica" pitchFamily="2" charset="0"/>
              </a:rPr>
              <a:t>of a problem is far more often essential than its solution...</a:t>
            </a:r>
            <a:br>
              <a:rPr lang="en-US" sz="2600" b="1" dirty="0">
                <a:solidFill>
                  <a:schemeClr val="tx1"/>
                </a:solidFill>
                <a:latin typeface="Helvetica" pitchFamily="2" charset="0"/>
              </a:rPr>
            </a:br>
            <a:r>
              <a:rPr lang="en-US" sz="2600" b="1" dirty="0">
                <a:solidFill>
                  <a:schemeClr val="tx1"/>
                </a:solidFill>
                <a:latin typeface="Helvetica" pitchFamily="2" charset="0"/>
              </a:rPr>
              <a:t>To raise new questions, </a:t>
            </a:r>
            <a:br>
              <a:rPr lang="en-US" sz="2600" b="1" dirty="0">
                <a:solidFill>
                  <a:schemeClr val="tx1"/>
                </a:solidFill>
                <a:latin typeface="Helvetica" pitchFamily="2" charset="0"/>
              </a:rPr>
            </a:br>
            <a:r>
              <a:rPr lang="en-US" sz="2600" b="1" dirty="0">
                <a:solidFill>
                  <a:schemeClr val="tx1"/>
                </a:solidFill>
                <a:latin typeface="Helvetica" pitchFamily="2" charset="0"/>
              </a:rPr>
              <a:t>new possibilities, to regard </a:t>
            </a:r>
            <a:br>
              <a:rPr lang="en-US" sz="2600" b="1" dirty="0">
                <a:solidFill>
                  <a:schemeClr val="tx1"/>
                </a:solidFill>
                <a:latin typeface="Helvetica" pitchFamily="2" charset="0"/>
              </a:rPr>
            </a:br>
            <a:r>
              <a:rPr lang="en-US" sz="2600" b="1" dirty="0">
                <a:solidFill>
                  <a:schemeClr val="tx1"/>
                </a:solidFill>
                <a:latin typeface="Helvetica" pitchFamily="2" charset="0"/>
              </a:rPr>
              <a:t>old problems from a new </a:t>
            </a:r>
            <a:br>
              <a:rPr lang="en-US" sz="2600" b="1" dirty="0">
                <a:solidFill>
                  <a:schemeClr val="tx1"/>
                </a:solidFill>
                <a:latin typeface="Helvetica" pitchFamily="2" charset="0"/>
              </a:rPr>
            </a:br>
            <a:r>
              <a:rPr lang="en-US" sz="2600" b="1" dirty="0">
                <a:solidFill>
                  <a:schemeClr val="tx1"/>
                </a:solidFill>
                <a:latin typeface="Helvetica" pitchFamily="2" charset="0"/>
              </a:rPr>
              <a:t>angle </a:t>
            </a:r>
            <a:r>
              <a:rPr lang="en-US" sz="2600" b="1" spc="-50" dirty="0">
                <a:solidFill>
                  <a:schemeClr val="tx1"/>
                </a:solidFill>
                <a:latin typeface="Helvetica" pitchFamily="2" charset="0"/>
              </a:rPr>
              <a:t>requires creative imagination </a:t>
            </a:r>
            <a:r>
              <a:rPr lang="en-US" sz="2600" b="1" dirty="0">
                <a:solidFill>
                  <a:schemeClr val="tx1"/>
                </a:solidFill>
                <a:latin typeface="Helvetica" pitchFamily="2" charset="0"/>
              </a:rPr>
              <a:t>and marks real advances </a:t>
            </a:r>
            <a:br>
              <a:rPr lang="en-US" sz="2600" b="1" dirty="0">
                <a:solidFill>
                  <a:schemeClr val="tx1"/>
                </a:solidFill>
                <a:latin typeface="Helvetica" pitchFamily="2" charset="0"/>
              </a:rPr>
            </a:br>
            <a:r>
              <a:rPr lang="en-US" sz="2600" b="1" dirty="0">
                <a:solidFill>
                  <a:schemeClr val="tx1"/>
                </a:solidFill>
                <a:latin typeface="Helvetica" pitchFamily="2" charset="0"/>
              </a:rPr>
              <a:t>in science...</a:t>
            </a:r>
            <a:r>
              <a:rPr lang="en-US" sz="2600" b="1" dirty="0">
                <a:solidFill>
                  <a:srgbClr val="FEC900"/>
                </a:solidFill>
                <a:latin typeface="Helvetica" pitchFamily="2" charset="0"/>
              </a:rPr>
              <a:t>  </a:t>
            </a:r>
            <a:r>
              <a:rPr lang="en-US" sz="2600" b="1" dirty="0">
                <a:solidFill>
                  <a:srgbClr val="F7A400"/>
                </a:solidFill>
                <a:latin typeface="Helvetica" pitchFamily="2" charset="0"/>
              </a:rPr>
              <a:t>[and design!]</a:t>
            </a:r>
          </a:p>
        </p:txBody>
      </p:sp>
      <p:sp>
        <p:nvSpPr>
          <p:cNvPr id="14" name="“">
            <a:extLst>
              <a:ext uri="{FF2B5EF4-FFF2-40B4-BE49-F238E27FC236}">
                <a16:creationId xmlns:a16="http://schemas.microsoft.com/office/drawing/2014/main" id="{B00284EE-BAF3-B548-A3DE-0E4DDF853473}"/>
              </a:ext>
            </a:extLst>
          </p:cNvPr>
          <p:cNvSpPr/>
          <p:nvPr/>
        </p:nvSpPr>
        <p:spPr>
          <a:xfrm>
            <a:off x="489200" y="469352"/>
            <a:ext cx="1639799" cy="13512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7700" b="1">
                <a:solidFill>
                  <a:srgbClr val="FAA61A"/>
                </a:solidFill>
                <a:latin typeface="+mn-lt"/>
                <a:ea typeface="+mn-ea"/>
                <a:cs typeface="+mn-cs"/>
                <a:sym typeface="Helvetica"/>
              </a:defRPr>
            </a:lvl1pPr>
          </a:lstStyle>
          <a:p>
            <a:r>
              <a:rPr dirty="0"/>
              <a:t>“</a:t>
            </a:r>
          </a:p>
        </p:txBody>
      </p:sp>
      <p:grpSp>
        <p:nvGrpSpPr>
          <p:cNvPr id="9" name="Group">
            <a:extLst>
              <a:ext uri="{FF2B5EF4-FFF2-40B4-BE49-F238E27FC236}">
                <a16:creationId xmlns:a16="http://schemas.microsoft.com/office/drawing/2014/main" id="{B0790724-DBD4-4E42-8200-6F0F726E4B92}"/>
              </a:ext>
            </a:extLst>
          </p:cNvPr>
          <p:cNvGrpSpPr/>
          <p:nvPr/>
        </p:nvGrpSpPr>
        <p:grpSpPr>
          <a:xfrm>
            <a:off x="2490670" y="5421573"/>
            <a:ext cx="6265461" cy="1133164"/>
            <a:chOff x="0" y="-1"/>
            <a:chExt cx="6265459" cy="1133162"/>
          </a:xfrm>
        </p:grpSpPr>
        <p:sp>
          <p:nvSpPr>
            <p:cNvPr id="10" name="—">
              <a:extLst>
                <a:ext uri="{FF2B5EF4-FFF2-40B4-BE49-F238E27FC236}">
                  <a16:creationId xmlns:a16="http://schemas.microsoft.com/office/drawing/2014/main" id="{03E173C3-E577-BA43-B05C-817F753D8F3A}"/>
                </a:ext>
              </a:extLst>
            </p:cNvPr>
            <p:cNvSpPr/>
            <p:nvPr/>
          </p:nvSpPr>
          <p:spPr>
            <a:xfrm>
              <a:off x="0" y="-1"/>
              <a:ext cx="2062201" cy="8178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b">
              <a:normAutofit/>
            </a:bodyPr>
            <a:lstStyle/>
            <a:p>
              <a:pPr lvl="3">
                <a:defRPr sz="2100" b="1">
                  <a:latin typeface="+mn-lt"/>
                  <a:ea typeface="+mn-ea"/>
                  <a:cs typeface="+mn-cs"/>
                  <a:sym typeface="Helvetica"/>
                </a:defRPr>
              </a:pPr>
              <a:r>
                <a:t>—</a:t>
              </a:r>
            </a:p>
          </p:txBody>
        </p:sp>
        <p:sp>
          <p:nvSpPr>
            <p:cNvPr id="11" name="Herbert Simon…">
              <a:extLst>
                <a:ext uri="{FF2B5EF4-FFF2-40B4-BE49-F238E27FC236}">
                  <a16:creationId xmlns:a16="http://schemas.microsoft.com/office/drawing/2014/main" id="{5231E66A-3C7E-C848-94EB-A6DDD78464DB}"/>
                </a:ext>
              </a:extLst>
            </p:cNvPr>
            <p:cNvSpPr/>
            <p:nvPr/>
          </p:nvSpPr>
          <p:spPr>
            <a:xfrm>
              <a:off x="329296" y="315310"/>
              <a:ext cx="5936163" cy="8178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b">
              <a:normAutofit/>
            </a:bodyPr>
            <a:lstStyle/>
            <a:p>
              <a:pPr lvl="3">
                <a:defRPr sz="2100" b="1">
                  <a:latin typeface="+mn-lt"/>
                  <a:ea typeface="+mn-ea"/>
                  <a:cs typeface="+mn-cs"/>
                  <a:sym typeface="Helvetica"/>
                </a:defRPr>
              </a:pPr>
              <a:r>
                <a:rPr lang="en-US" dirty="0"/>
                <a:t>Albert </a:t>
              </a:r>
              <a:r>
                <a:rPr lang="en-US" sz="2100" dirty="0">
                  <a:sym typeface="Helvetica"/>
                </a:rPr>
                <a:t>Einstein</a:t>
              </a:r>
              <a:r>
                <a:rPr lang="en-US" dirty="0"/>
                <a:t> </a:t>
              </a:r>
              <a:endParaRPr dirty="0"/>
            </a:p>
            <a:p>
              <a:pPr>
                <a:defRPr sz="2100">
                  <a:latin typeface="+mn-lt"/>
                  <a:ea typeface="+mn-ea"/>
                  <a:cs typeface="+mn-cs"/>
                  <a:sym typeface="Helvetica"/>
                </a:defRPr>
              </a:pPr>
              <a:endParaRPr dirty="0"/>
            </a:p>
          </p:txBody>
        </p:sp>
      </p:grpSp>
    </p:spTree>
    <p:extLst>
      <p:ext uri="{BB962C8B-B14F-4D97-AF65-F5344CB8AC3E}">
        <p14:creationId xmlns:p14="http://schemas.microsoft.com/office/powerpoint/2010/main" val="381016379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E0C20F-3355-4948-9B89-1532C6701A1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6133" y="6306297"/>
            <a:ext cx="1145071" cy="245372"/>
          </a:xfrm>
          <a:prstGeom prst="rect">
            <a:avLst/>
          </a:prstGeom>
        </p:spPr>
      </p:pic>
      <p:sp>
        <p:nvSpPr>
          <p:cNvPr id="20" name="Line">
            <a:extLst>
              <a:ext uri="{FF2B5EF4-FFF2-40B4-BE49-F238E27FC236}">
                <a16:creationId xmlns:a16="http://schemas.microsoft.com/office/drawing/2014/main" id="{BDDE01A5-3DAC-9347-A3A3-2A7E95553F9E}"/>
              </a:ext>
            </a:extLst>
          </p:cNvPr>
          <p:cNvSpPr/>
          <p:nvPr/>
        </p:nvSpPr>
        <p:spPr>
          <a:xfrm flipH="1">
            <a:off x="2264849" y="788174"/>
            <a:ext cx="1" cy="5417701"/>
          </a:xfrm>
          <a:prstGeom prst="line">
            <a:avLst/>
          </a:prstGeom>
          <a:ln>
            <a:solidFill>
              <a:srgbClr val="CCEAEC"/>
            </a:solidFill>
          </a:ln>
        </p:spPr>
        <p:txBody>
          <a:bodyPr lIns="45719" rIns="45719"/>
          <a:lstStyle/>
          <a:p>
            <a:endParaRPr/>
          </a:p>
        </p:txBody>
      </p:sp>
      <p:sp>
        <p:nvSpPr>
          <p:cNvPr id="21" name="Defining  human-centered design…">
            <a:extLst>
              <a:ext uri="{FF2B5EF4-FFF2-40B4-BE49-F238E27FC236}">
                <a16:creationId xmlns:a16="http://schemas.microsoft.com/office/drawing/2014/main" id="{D7C2C72C-4D3C-D246-9751-AECE37B017A0}"/>
              </a:ext>
            </a:extLst>
          </p:cNvPr>
          <p:cNvSpPr>
            <a:spLocks noGrp="1"/>
          </p:cNvSpPr>
          <p:nvPr>
            <p:ph type="title"/>
          </p:nvPr>
        </p:nvSpPr>
        <p:spPr>
          <a:xfrm>
            <a:off x="2455199" y="1066799"/>
            <a:ext cx="5643902" cy="4572001"/>
          </a:xfrm>
          <a:prstGeom prst="rect">
            <a:avLst/>
          </a:prstGeom>
        </p:spPr>
        <p:txBody>
          <a:bodyPr anchor="t">
            <a:normAutofit/>
          </a:bodyPr>
          <a:lstStyle/>
          <a:p>
            <a:pPr algn="l">
              <a:defRPr sz="3600" b="1">
                <a:latin typeface="+mn-lt"/>
                <a:ea typeface="+mn-ea"/>
                <a:cs typeface="+mn-cs"/>
                <a:sym typeface="Helvetica"/>
              </a:defRPr>
            </a:pPr>
            <a:r>
              <a:rPr lang="en-US" dirty="0"/>
              <a:t>Problem framing</a:t>
            </a:r>
            <a:endParaRPr dirty="0"/>
          </a:p>
          <a:p>
            <a:pPr algn="l">
              <a:spcBef>
                <a:spcPts val="1000"/>
              </a:spcBef>
            </a:pPr>
            <a:endParaRPr sz="2700" b="1" dirty="0">
              <a:solidFill>
                <a:srgbClr val="CCCCCC"/>
              </a:solidFill>
              <a:latin typeface="Helvetica Neue"/>
              <a:ea typeface="Helvetica Neue"/>
              <a:cs typeface="Helvetica Neue"/>
              <a:sym typeface="Helvetica Neue"/>
            </a:endParaRPr>
          </a:p>
          <a:p>
            <a:pPr algn="l"/>
            <a:r>
              <a:rPr lang="en-US" sz="2700" b="1" dirty="0">
                <a:solidFill>
                  <a:schemeClr val="tx1"/>
                </a:solidFill>
                <a:latin typeface="Chivo" charset="0"/>
                <a:ea typeface="Chivo" charset="0"/>
                <a:cs typeface="Chivo" charset="0"/>
              </a:rPr>
              <a:t>Framing a design problem is a preliminary part of developing solutions.</a:t>
            </a:r>
            <a:br>
              <a:rPr lang="en-US" sz="2700" b="1" dirty="0">
                <a:solidFill>
                  <a:schemeClr val="tx1"/>
                </a:solidFill>
                <a:latin typeface="Chivo" charset="0"/>
                <a:ea typeface="Chivo" charset="0"/>
                <a:cs typeface="Chivo" charset="0"/>
              </a:rPr>
            </a:br>
            <a:br>
              <a:rPr lang="en-US" sz="2700" b="1" dirty="0">
                <a:solidFill>
                  <a:schemeClr val="tx1"/>
                </a:solidFill>
                <a:latin typeface="Chivo" charset="0"/>
                <a:ea typeface="Chivo" charset="0"/>
                <a:cs typeface="Chivo" charset="0"/>
              </a:rPr>
            </a:br>
            <a:endParaRPr lang="en-US" sz="2700" b="1" dirty="0">
              <a:solidFill>
                <a:schemeClr val="tx1"/>
              </a:solidFill>
              <a:latin typeface="Chivo" charset="0"/>
              <a:ea typeface="Chivo" charset="0"/>
              <a:cs typeface="Chivo" charset="0"/>
            </a:endParaRPr>
          </a:p>
        </p:txBody>
      </p:sp>
      <p:sp>
        <p:nvSpPr>
          <p:cNvPr id="22" name="What is innovation?:">
            <a:extLst>
              <a:ext uri="{FF2B5EF4-FFF2-40B4-BE49-F238E27FC236}">
                <a16:creationId xmlns:a16="http://schemas.microsoft.com/office/drawing/2014/main" id="{1AAD111D-95F8-3D4C-9BD3-3533EE7C4BEE}"/>
              </a:ext>
            </a:extLst>
          </p:cNvPr>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Problem framing</a:t>
            </a:r>
            <a:endParaRPr dirty="0">
              <a:solidFill>
                <a:srgbClr val="000000"/>
              </a:solidFill>
            </a:endParaRPr>
          </a:p>
        </p:txBody>
      </p:sp>
    </p:spTree>
    <p:extLst>
      <p:ext uri="{BB962C8B-B14F-4D97-AF65-F5344CB8AC3E}">
        <p14:creationId xmlns:p14="http://schemas.microsoft.com/office/powerpoint/2010/main" val="17025693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E0C20F-3355-4948-9B89-1532C6701A1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6133" y="6306297"/>
            <a:ext cx="1145071" cy="245372"/>
          </a:xfrm>
          <a:prstGeom prst="rect">
            <a:avLst/>
          </a:prstGeom>
        </p:spPr>
      </p:pic>
      <p:sp>
        <p:nvSpPr>
          <p:cNvPr id="20" name="Line">
            <a:extLst>
              <a:ext uri="{FF2B5EF4-FFF2-40B4-BE49-F238E27FC236}">
                <a16:creationId xmlns:a16="http://schemas.microsoft.com/office/drawing/2014/main" id="{BDDE01A5-3DAC-9347-A3A3-2A7E95553F9E}"/>
              </a:ext>
            </a:extLst>
          </p:cNvPr>
          <p:cNvSpPr/>
          <p:nvPr/>
        </p:nvSpPr>
        <p:spPr>
          <a:xfrm flipH="1">
            <a:off x="2264849" y="788174"/>
            <a:ext cx="1" cy="5417701"/>
          </a:xfrm>
          <a:prstGeom prst="line">
            <a:avLst/>
          </a:prstGeom>
          <a:ln>
            <a:solidFill>
              <a:srgbClr val="CCEAEC"/>
            </a:solidFill>
          </a:ln>
        </p:spPr>
        <p:txBody>
          <a:bodyPr lIns="45719" rIns="45719"/>
          <a:lstStyle/>
          <a:p>
            <a:endParaRPr/>
          </a:p>
        </p:txBody>
      </p:sp>
      <p:sp>
        <p:nvSpPr>
          <p:cNvPr id="21" name="Defining  human-centered design…">
            <a:extLst>
              <a:ext uri="{FF2B5EF4-FFF2-40B4-BE49-F238E27FC236}">
                <a16:creationId xmlns:a16="http://schemas.microsoft.com/office/drawing/2014/main" id="{D7C2C72C-4D3C-D246-9751-AECE37B017A0}"/>
              </a:ext>
            </a:extLst>
          </p:cNvPr>
          <p:cNvSpPr>
            <a:spLocks noGrp="1"/>
          </p:cNvSpPr>
          <p:nvPr>
            <p:ph type="title"/>
          </p:nvPr>
        </p:nvSpPr>
        <p:spPr>
          <a:xfrm>
            <a:off x="2455199" y="1066799"/>
            <a:ext cx="5643902" cy="4572001"/>
          </a:xfrm>
          <a:prstGeom prst="rect">
            <a:avLst/>
          </a:prstGeom>
        </p:spPr>
        <p:txBody>
          <a:bodyPr anchor="t">
            <a:normAutofit/>
          </a:bodyPr>
          <a:lstStyle/>
          <a:p>
            <a:pPr algn="l">
              <a:defRPr sz="3600" b="1">
                <a:latin typeface="+mn-lt"/>
                <a:ea typeface="+mn-ea"/>
                <a:cs typeface="+mn-cs"/>
                <a:sym typeface="Helvetica"/>
              </a:defRPr>
            </a:pPr>
            <a:r>
              <a:rPr lang="en-US" dirty="0"/>
              <a:t>Problem framing</a:t>
            </a:r>
            <a:endParaRPr dirty="0"/>
          </a:p>
          <a:p>
            <a:pPr algn="l"/>
            <a:br>
              <a:rPr lang="en-US" sz="2700" b="1" dirty="0">
                <a:solidFill>
                  <a:schemeClr val="tx1"/>
                </a:solidFill>
                <a:latin typeface="Chivo" charset="0"/>
                <a:ea typeface="Chivo" charset="0"/>
                <a:cs typeface="Chivo" charset="0"/>
              </a:rPr>
            </a:br>
            <a:r>
              <a:rPr lang="en-US" sz="2700" b="1" dirty="0">
                <a:solidFill>
                  <a:schemeClr val="tx1"/>
                </a:solidFill>
                <a:latin typeface="Chivo" charset="0"/>
                <a:ea typeface="Chivo" charset="0"/>
                <a:cs typeface="Chivo" charset="0"/>
              </a:rPr>
              <a:t>It is a point of departure that helps measure progress in terms of how the initial framing evolves to more accurate framings.</a:t>
            </a:r>
          </a:p>
        </p:txBody>
      </p:sp>
      <p:sp>
        <p:nvSpPr>
          <p:cNvPr id="22" name="What is innovation?:">
            <a:extLst>
              <a:ext uri="{FF2B5EF4-FFF2-40B4-BE49-F238E27FC236}">
                <a16:creationId xmlns:a16="http://schemas.microsoft.com/office/drawing/2014/main" id="{1AAD111D-95F8-3D4C-9BD3-3533EE7C4BEE}"/>
              </a:ext>
            </a:extLst>
          </p:cNvPr>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Problem framing</a:t>
            </a:r>
            <a:endParaRPr dirty="0">
              <a:solidFill>
                <a:srgbClr val="000000"/>
              </a:solidFill>
            </a:endParaRPr>
          </a:p>
        </p:txBody>
      </p:sp>
    </p:spTree>
    <p:extLst>
      <p:ext uri="{BB962C8B-B14F-4D97-AF65-F5344CB8AC3E}">
        <p14:creationId xmlns:p14="http://schemas.microsoft.com/office/powerpoint/2010/main" val="396590218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p:cNvSpPr/>
          <p:nvPr/>
        </p:nvSpPr>
        <p:spPr>
          <a:xfrm>
            <a:off x="0" y="3040380"/>
            <a:ext cx="9144000" cy="3817619"/>
          </a:xfrm>
          <a:prstGeom prst="rect">
            <a:avLst/>
          </a:prstGeom>
          <a:solidFill>
            <a:srgbClr val="434343"/>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17" name="Triangle"/>
          <p:cNvSpPr/>
          <p:nvPr/>
        </p:nvSpPr>
        <p:spPr>
          <a:xfrm rot="10800000">
            <a:off x="2573899" y="3040380"/>
            <a:ext cx="384902" cy="177301"/>
          </a:xfrm>
          <a:prstGeom prst="triangle">
            <a:avLst/>
          </a:prstGeom>
          <a:solidFill>
            <a:schemeClr val="bg1"/>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15" name="Please tell us:…"/>
          <p:cNvSpPr txBox="1">
            <a:spLocks/>
          </p:cNvSpPr>
          <p:nvPr/>
        </p:nvSpPr>
        <p:spPr>
          <a:xfrm>
            <a:off x="2455199" y="1474075"/>
            <a:ext cx="6377102" cy="47318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r>
              <a:rPr lang="en-US" dirty="0">
                <a:latin typeface="Chivo" charset="0"/>
                <a:ea typeface="Chivo" charset="0"/>
                <a:cs typeface="Chivo" charset="0"/>
              </a:rPr>
              <a:t>Breakthrough innovation is often the result of simply seeing old problems and opportunities in new ways.</a:t>
            </a:r>
          </a:p>
          <a:p>
            <a:r>
              <a:rPr lang="en-US" dirty="0">
                <a:solidFill>
                  <a:schemeClr val="accent4"/>
                </a:solidFill>
                <a:latin typeface="Chivo" charset="0"/>
                <a:ea typeface="Chivo" charset="0"/>
                <a:cs typeface="Chivo" charset="0"/>
              </a:rPr>
              <a:t>Effective problem framing and reframing allows us to:</a:t>
            </a:r>
            <a:br>
              <a:rPr lang="en-US" b="1" dirty="0">
                <a:solidFill>
                  <a:schemeClr val="accent4"/>
                </a:solidFill>
                <a:latin typeface="Chivo" charset="0"/>
                <a:ea typeface="Chivo" charset="0"/>
                <a:cs typeface="Chivo" charset="0"/>
              </a:rPr>
            </a:br>
            <a:br>
              <a:rPr lang="en-US" b="1" dirty="0">
                <a:solidFill>
                  <a:schemeClr val="accent4"/>
                </a:solidFill>
                <a:latin typeface="Chivo" charset="0"/>
                <a:ea typeface="Chivo" charset="0"/>
                <a:cs typeface="Chivo" charset="0"/>
              </a:rPr>
            </a:br>
            <a:endParaRPr lang="en-US" sz="2000" b="1" dirty="0">
              <a:solidFill>
                <a:schemeClr val="accent4"/>
              </a:solidFill>
              <a:latin typeface="Chivo" charset="0"/>
              <a:ea typeface="Chivo" charset="0"/>
              <a:cs typeface="Chivo" charset="0"/>
            </a:endParaRPr>
          </a:p>
          <a:p>
            <a:pPr marL="285750" lvl="0" indent="-285750">
              <a:spcBef>
                <a:spcPts val="400"/>
              </a:spcBef>
              <a:buClr>
                <a:srgbClr val="0098A2"/>
              </a:buClr>
              <a:buFont typeface="Arial" charset="0"/>
              <a:buChar char="•"/>
            </a:pPr>
            <a:r>
              <a:rPr lang="en-US" sz="2200" dirty="0">
                <a:solidFill>
                  <a:schemeClr val="tx1"/>
                </a:solidFill>
                <a:latin typeface="Chivo" charset="0"/>
                <a:ea typeface="Chivo" charset="0"/>
                <a:cs typeface="Chivo" charset="0"/>
              </a:rPr>
              <a:t>Avoid wasting resources on solving the wrong problems</a:t>
            </a:r>
          </a:p>
          <a:p>
            <a:pPr marL="285750" lvl="0" indent="-285750">
              <a:spcBef>
                <a:spcPts val="400"/>
              </a:spcBef>
              <a:buClr>
                <a:srgbClr val="0098A2"/>
              </a:buClr>
              <a:buFont typeface="Arial" charset="0"/>
              <a:buChar char="•"/>
            </a:pPr>
            <a:r>
              <a:rPr lang="en-US" sz="2200" dirty="0">
                <a:solidFill>
                  <a:schemeClr val="tx1"/>
                </a:solidFill>
                <a:latin typeface="Chivo" charset="0"/>
                <a:ea typeface="Chivo" charset="0"/>
                <a:cs typeface="Chivo" charset="0"/>
              </a:rPr>
              <a:t>Expand the range of possible solutions to any given problem</a:t>
            </a:r>
          </a:p>
          <a:p>
            <a:pPr marL="285750" lvl="0" indent="-285750">
              <a:spcBef>
                <a:spcPts val="400"/>
              </a:spcBef>
              <a:buClr>
                <a:srgbClr val="0098A2"/>
              </a:buClr>
              <a:buFont typeface="Arial" charset="0"/>
              <a:buChar char="•"/>
            </a:pPr>
            <a:r>
              <a:rPr lang="en-US" sz="2200" dirty="0">
                <a:solidFill>
                  <a:schemeClr val="tx1"/>
                </a:solidFill>
                <a:latin typeface="Chivo" charset="0"/>
                <a:ea typeface="Chivo" charset="0"/>
                <a:cs typeface="Chivo" charset="0"/>
              </a:rPr>
              <a:t>Maximize creative leverage and innovative potential of HCD</a:t>
            </a:r>
          </a:p>
        </p:txBody>
      </p:sp>
      <p:sp>
        <p:nvSpPr>
          <p:cNvPr id="223"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6" name="Thank you to..."/>
          <p:cNvSpPr txBox="1">
            <a:spLocks/>
          </p:cNvSpPr>
          <p:nvPr/>
        </p:nvSpPr>
        <p:spPr>
          <a:xfrm>
            <a:off x="2455199" y="593375"/>
            <a:ext cx="6377102" cy="8807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b="1" dirty="0">
                <a:solidFill>
                  <a:schemeClr val="tx1"/>
                </a:solidFill>
              </a:rPr>
              <a:t>Why do problem framing?</a:t>
            </a:r>
            <a:endParaRPr lang="en-US" b="1" dirty="0">
              <a:solidFill>
                <a:schemeClr val="accent4"/>
              </a:solidFill>
            </a:endParaRPr>
          </a:p>
        </p:txBody>
      </p:sp>
      <p:sp>
        <p:nvSpPr>
          <p:cNvPr id="9" name="What is innovation?:">
            <a:extLst>
              <a:ext uri="{FF2B5EF4-FFF2-40B4-BE49-F238E27FC236}">
                <a16:creationId xmlns:a16="http://schemas.microsoft.com/office/drawing/2014/main" id="{9A16958F-A5A2-4779-AB13-986E3DADEDFC}"/>
              </a:ext>
            </a:extLst>
          </p:cNvPr>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Problem framing</a:t>
            </a:r>
            <a:endParaRPr dirty="0">
              <a:solidFill>
                <a:srgbClr val="000000"/>
              </a:solidFill>
            </a:endParaRPr>
          </a:p>
        </p:txBody>
      </p:sp>
    </p:spTree>
    <p:extLst>
      <p:ext uri="{BB962C8B-B14F-4D97-AF65-F5344CB8AC3E}">
        <p14:creationId xmlns:p14="http://schemas.microsoft.com/office/powerpoint/2010/main" val="23366263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a:duotone>
              <a:prstClr val="black"/>
              <a:srgbClr val="0098A2">
                <a:tint val="45000"/>
                <a:satMod val="400000"/>
              </a:srgbClr>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6410" t="9707" r="7070" b="11645"/>
          <a:stretch/>
        </p:blipFill>
        <p:spPr>
          <a:xfrm>
            <a:off x="6524369" y="3212804"/>
            <a:ext cx="2619632" cy="1587539"/>
          </a:xfrm>
          <a:prstGeom prst="rect">
            <a:avLst/>
          </a:prstGeom>
        </p:spPr>
      </p:pic>
      <p:pic>
        <p:nvPicPr>
          <p:cNvPr id="3" name="Picture 2"/>
          <p:cNvPicPr>
            <a:picLocks noChangeAspect="1"/>
          </p:cNvPicPr>
          <p:nvPr/>
        </p:nvPicPr>
        <p:blipFill>
          <a:blip r:embed="rId5" cstate="print">
            <a:duotone>
              <a:prstClr val="black"/>
              <a:srgbClr val="0098A2">
                <a:tint val="45000"/>
                <a:satMod val="400000"/>
              </a:srgbClr>
            </a:duotone>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a:xfrm>
            <a:off x="6847" y="3212804"/>
            <a:ext cx="2257902" cy="2180690"/>
          </a:xfrm>
          <a:prstGeom prst="rect">
            <a:avLst/>
          </a:prstGeom>
        </p:spPr>
      </p:pic>
      <p:sp>
        <p:nvSpPr>
          <p:cNvPr id="223"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6" name="Thank you to..."/>
          <p:cNvSpPr txBox="1">
            <a:spLocks/>
          </p:cNvSpPr>
          <p:nvPr/>
        </p:nvSpPr>
        <p:spPr>
          <a:xfrm>
            <a:off x="2455199" y="593375"/>
            <a:ext cx="6377102" cy="8807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sz="3400" b="1" spc="-50" dirty="0">
                <a:solidFill>
                  <a:schemeClr val="tx1"/>
                </a:solidFill>
              </a:rPr>
              <a:t>Classic reframes</a:t>
            </a:r>
          </a:p>
        </p:txBody>
      </p:sp>
      <p:sp>
        <p:nvSpPr>
          <p:cNvPr id="10" name="Please tell us:…"/>
          <p:cNvSpPr txBox="1">
            <a:spLocks/>
          </p:cNvSpPr>
          <p:nvPr/>
        </p:nvSpPr>
        <p:spPr>
          <a:xfrm>
            <a:off x="2455099" y="1474075"/>
            <a:ext cx="6377102" cy="173872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marL="285750" indent="-285750">
              <a:buClr>
                <a:srgbClr val="0098A2"/>
              </a:buClr>
              <a:buFont typeface="Arial" charset="0"/>
              <a:buChar char="•"/>
            </a:pPr>
            <a:r>
              <a:rPr lang="en-US" sz="2000" dirty="0">
                <a:solidFill>
                  <a:schemeClr val="tx1"/>
                </a:solidFill>
                <a:latin typeface="Chivo" charset="0"/>
                <a:ea typeface="Chivo" charset="0"/>
                <a:cs typeface="Chivo" charset="0"/>
              </a:rPr>
              <a:t>Give me 5 plus 5</a:t>
            </a:r>
            <a:r>
              <a:rPr lang="en-US" sz="2000" dirty="0">
                <a:solidFill>
                  <a:schemeClr val="tx1"/>
                </a:solidFill>
                <a:latin typeface="Chivo" charset="0"/>
                <a:ea typeface="Chivo" charset="0"/>
                <a:cs typeface="Chivo" charset="0"/>
                <a:sym typeface="Wingdings" panose="05000000000000000000" pitchFamily="2" charset="2"/>
              </a:rPr>
              <a:t></a:t>
            </a:r>
            <a:r>
              <a:rPr lang="en-US" sz="2000" dirty="0">
                <a:solidFill>
                  <a:schemeClr val="tx1"/>
                </a:solidFill>
                <a:latin typeface="Chivo" charset="0"/>
                <a:ea typeface="Chivo" charset="0"/>
                <a:cs typeface="Chivo" charset="0"/>
              </a:rPr>
              <a:t>  </a:t>
            </a:r>
            <a:br>
              <a:rPr lang="en-US" sz="2000" dirty="0">
                <a:solidFill>
                  <a:schemeClr val="tx1"/>
                </a:solidFill>
                <a:latin typeface="Chivo" charset="0"/>
                <a:ea typeface="Chivo" charset="0"/>
                <a:cs typeface="Chivo" charset="0"/>
              </a:rPr>
            </a:br>
            <a:r>
              <a:rPr lang="en-US" sz="2000" dirty="0">
                <a:solidFill>
                  <a:schemeClr val="tx1"/>
                </a:solidFill>
                <a:latin typeface="Chivo" charset="0"/>
                <a:ea typeface="Chivo" charset="0"/>
                <a:cs typeface="Chivo" charset="0"/>
              </a:rPr>
              <a:t>What two numbers add up to 10?</a:t>
            </a:r>
          </a:p>
          <a:p>
            <a:pPr marL="285750" indent="-285750">
              <a:buClr>
                <a:srgbClr val="0098A2"/>
              </a:buClr>
              <a:buFont typeface="Arial" charset="0"/>
              <a:buChar char="•"/>
            </a:pPr>
            <a:r>
              <a:rPr lang="en-US" sz="2000" dirty="0">
                <a:solidFill>
                  <a:schemeClr val="tx1"/>
                </a:solidFill>
                <a:latin typeface="Chivo" charset="0"/>
                <a:ea typeface="Chivo" charset="0"/>
                <a:cs typeface="Chivo" charset="0"/>
              </a:rPr>
              <a:t>Faster horses? Better cars? Or mobility alternatives?</a:t>
            </a:r>
          </a:p>
          <a:p>
            <a:endParaRPr lang="en-US" sz="2000" dirty="0">
              <a:solidFill>
                <a:srgbClr val="92D050"/>
              </a:solidFill>
              <a:latin typeface="Chivo" charset="0"/>
              <a:ea typeface="Chivo" charset="0"/>
              <a:cs typeface="Chivo" charset="0"/>
            </a:endParaRPr>
          </a:p>
        </p:txBody>
      </p:sp>
      <p:pic>
        <p:nvPicPr>
          <p:cNvPr id="2" name="Picture 1"/>
          <p:cNvPicPr>
            <a:picLocks noChangeAspect="1"/>
          </p:cNvPicPr>
          <p:nvPr/>
        </p:nvPicPr>
        <p:blipFill rotWithShape="1">
          <a:blip r:embed="rId7">
            <a:duotone>
              <a:prstClr val="black"/>
              <a:srgbClr val="0098A2">
                <a:tint val="45000"/>
                <a:satMod val="400000"/>
              </a:srgbClr>
            </a:duotone>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t="6323" r="215"/>
          <a:stretch/>
        </p:blipFill>
        <p:spPr>
          <a:xfrm>
            <a:off x="2264849" y="3212804"/>
            <a:ext cx="4259519" cy="3645196"/>
          </a:xfrm>
          <a:prstGeom prst="rect">
            <a:avLst/>
          </a:prstGeom>
        </p:spPr>
      </p:pic>
      <p:pic>
        <p:nvPicPr>
          <p:cNvPr id="9" name="Picture 8"/>
          <p:cNvPicPr>
            <a:picLocks noChangeAspect="1"/>
          </p:cNvPicPr>
          <p:nvPr/>
        </p:nvPicPr>
        <p:blipFill rotWithShape="1">
          <a:blip r:embed="rId9">
            <a:duotone>
              <a:prstClr val="black"/>
              <a:srgbClr val="0098A2">
                <a:tint val="45000"/>
                <a:satMod val="400000"/>
              </a:srgbClr>
            </a:duotone>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l="6412" r="13381" b="11475"/>
          <a:stretch/>
        </p:blipFill>
        <p:spPr>
          <a:xfrm>
            <a:off x="6524370" y="4800343"/>
            <a:ext cx="2619631" cy="2057657"/>
          </a:xfrm>
          <a:prstGeom prst="rect">
            <a:avLst/>
          </a:prstGeom>
        </p:spPr>
      </p:pic>
      <p:pic>
        <p:nvPicPr>
          <p:cNvPr id="4" name="Picture 3"/>
          <p:cNvPicPr>
            <a:picLocks noChangeAspect="1"/>
          </p:cNvPicPr>
          <p:nvPr/>
        </p:nvPicPr>
        <p:blipFill rotWithShape="1">
          <a:blip r:embed="rId11" cstate="print">
            <a:duotone>
              <a:prstClr val="black"/>
              <a:srgbClr val="0098A2">
                <a:tint val="45000"/>
                <a:satMod val="400000"/>
              </a:srgbClr>
            </a:duotone>
            <a:extLst>
              <a:ext uri="{28A0092B-C50C-407E-A947-70E740481C1C}">
                <a14:useLocalDpi xmlns:a14="http://schemas.microsoft.com/office/drawing/2010/main" val="0"/>
              </a:ext>
            </a:extLst>
          </a:blip>
          <a:srcRect l="13071" t="4050" r="4879" b="13900"/>
          <a:stretch/>
        </p:blipFill>
        <p:spPr>
          <a:xfrm>
            <a:off x="12950" y="5375800"/>
            <a:ext cx="2251897" cy="1482200"/>
          </a:xfrm>
          <a:prstGeom prst="rect">
            <a:avLst/>
          </a:prstGeom>
        </p:spPr>
      </p:pic>
      <p:sp>
        <p:nvSpPr>
          <p:cNvPr id="12" name="What is innovation?:">
            <a:extLst>
              <a:ext uri="{FF2B5EF4-FFF2-40B4-BE49-F238E27FC236}">
                <a16:creationId xmlns:a16="http://schemas.microsoft.com/office/drawing/2014/main" id="{BCE176D9-519E-443D-80F0-BB85C61FE199}"/>
              </a:ext>
            </a:extLst>
          </p:cNvPr>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Problem framing</a:t>
            </a:r>
            <a:endParaRPr dirty="0">
              <a:solidFill>
                <a:srgbClr val="000000"/>
              </a:solidFill>
            </a:endParaRPr>
          </a:p>
        </p:txBody>
      </p:sp>
    </p:spTree>
    <p:extLst>
      <p:ext uri="{BB962C8B-B14F-4D97-AF65-F5344CB8AC3E}">
        <p14:creationId xmlns:p14="http://schemas.microsoft.com/office/powerpoint/2010/main" val="21189665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AutoShape 1"/>
          <p:cNvSpPr>
            <a:spLocks/>
          </p:cNvSpPr>
          <p:nvPr/>
        </p:nvSpPr>
        <p:spPr bwMode="auto">
          <a:xfrm>
            <a:off x="4437063" y="6505575"/>
            <a:ext cx="260350" cy="268288"/>
          </a:xfrm>
          <a:custGeom>
            <a:avLst/>
            <a:gdLst>
              <a:gd name="T0" fmla="*/ 130175 w 21600"/>
              <a:gd name="T1" fmla="*/ 134144 h 21600"/>
              <a:gd name="T2" fmla="*/ 130175 w 21600"/>
              <a:gd name="T3" fmla="*/ 134144 h 21600"/>
              <a:gd name="T4" fmla="*/ 130175 w 21600"/>
              <a:gd name="T5" fmla="*/ 134144 h 21600"/>
              <a:gd name="T6" fmla="*/ 130175 w 21600"/>
              <a:gd name="T7" fmla="*/ 13414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lvl1pPr eaLnBrk="0">
              <a:defRPr sz="2500">
                <a:solidFill>
                  <a:srgbClr val="000000"/>
                </a:solidFill>
                <a:latin typeface="Helvetica Light" charset="0"/>
                <a:ea typeface="MS PGothic" charset="-128"/>
                <a:sym typeface="Helvetica Light" charset="0"/>
              </a:defRPr>
            </a:lvl1pPr>
            <a:lvl2pPr marL="742950" indent="-285750" eaLnBrk="0">
              <a:defRPr sz="2500">
                <a:solidFill>
                  <a:srgbClr val="000000"/>
                </a:solidFill>
                <a:latin typeface="Helvetica Light" charset="0"/>
                <a:ea typeface="MS PGothic" charset="-128"/>
                <a:sym typeface="Helvetica Light" charset="0"/>
              </a:defRPr>
            </a:lvl2pPr>
            <a:lvl3pPr marL="1143000" indent="-228600" eaLnBrk="0">
              <a:defRPr sz="2500">
                <a:solidFill>
                  <a:srgbClr val="000000"/>
                </a:solidFill>
                <a:latin typeface="Helvetica Light" charset="0"/>
                <a:ea typeface="MS PGothic" charset="-128"/>
                <a:sym typeface="Helvetica Light" charset="0"/>
              </a:defRPr>
            </a:lvl3pPr>
            <a:lvl4pPr marL="1600200" indent="-228600" eaLnBrk="0">
              <a:defRPr sz="2500">
                <a:solidFill>
                  <a:srgbClr val="000000"/>
                </a:solidFill>
                <a:latin typeface="Helvetica Light" charset="0"/>
                <a:ea typeface="MS PGothic" charset="-128"/>
                <a:sym typeface="Helvetica Light" charset="0"/>
              </a:defRPr>
            </a:lvl4pPr>
            <a:lvl5pPr marL="2057400" indent="-228600" eaLnBrk="0">
              <a:defRPr sz="2500">
                <a:solidFill>
                  <a:srgbClr val="000000"/>
                </a:solidFill>
                <a:latin typeface="Helvetica Light" charset="0"/>
                <a:ea typeface="MS PGothic" charset="-128"/>
                <a:sym typeface="Helvetica Light" charset="0"/>
              </a:defRPr>
            </a:lvl5pPr>
            <a:lvl6pPr marL="2514600" indent="-228600" algn="ctr" defTabSz="409575" eaLnBrk="0" fontAlgn="base" hangingPunct="0">
              <a:spcBef>
                <a:spcPct val="0"/>
              </a:spcBef>
              <a:spcAft>
                <a:spcPct val="0"/>
              </a:spcAft>
              <a:defRPr sz="2500">
                <a:solidFill>
                  <a:srgbClr val="000000"/>
                </a:solidFill>
                <a:latin typeface="Helvetica Light" charset="0"/>
                <a:ea typeface="MS PGothic" charset="-128"/>
                <a:sym typeface="Helvetica Light" charset="0"/>
              </a:defRPr>
            </a:lvl6pPr>
            <a:lvl7pPr marL="2971800" indent="-228600" algn="ctr" defTabSz="409575" eaLnBrk="0" fontAlgn="base" hangingPunct="0">
              <a:spcBef>
                <a:spcPct val="0"/>
              </a:spcBef>
              <a:spcAft>
                <a:spcPct val="0"/>
              </a:spcAft>
              <a:defRPr sz="2500">
                <a:solidFill>
                  <a:srgbClr val="000000"/>
                </a:solidFill>
                <a:latin typeface="Helvetica Light" charset="0"/>
                <a:ea typeface="MS PGothic" charset="-128"/>
                <a:sym typeface="Helvetica Light" charset="0"/>
              </a:defRPr>
            </a:lvl7pPr>
            <a:lvl8pPr marL="3429000" indent="-228600" algn="ctr" defTabSz="409575" eaLnBrk="0" fontAlgn="base" hangingPunct="0">
              <a:spcBef>
                <a:spcPct val="0"/>
              </a:spcBef>
              <a:spcAft>
                <a:spcPct val="0"/>
              </a:spcAft>
              <a:defRPr sz="2500">
                <a:solidFill>
                  <a:srgbClr val="000000"/>
                </a:solidFill>
                <a:latin typeface="Helvetica Light" charset="0"/>
                <a:ea typeface="MS PGothic" charset="-128"/>
                <a:sym typeface="Helvetica Light" charset="0"/>
              </a:defRPr>
            </a:lvl8pPr>
            <a:lvl9pPr marL="3886200" indent="-228600" algn="ctr" defTabSz="409575" eaLnBrk="0" fontAlgn="base" hangingPunct="0">
              <a:spcBef>
                <a:spcPct val="0"/>
              </a:spcBef>
              <a:spcAft>
                <a:spcPct val="0"/>
              </a:spcAft>
              <a:defRPr sz="2500">
                <a:solidFill>
                  <a:srgbClr val="000000"/>
                </a:solidFill>
                <a:latin typeface="Helvetica Light" charset="0"/>
                <a:ea typeface="MS PGothic" charset="-128"/>
                <a:sym typeface="Helvetica Light" charset="0"/>
              </a:defRPr>
            </a:lvl9pPr>
          </a:lstStyle>
          <a:p>
            <a:pPr eaLnBrk="1"/>
            <a:fld id="{93251998-34E8-844E-9EC0-90631728549C}" type="slidenum">
              <a:rPr lang="en-US" altLang="x-none" sz="1300"/>
              <a:pPr eaLnBrk="1"/>
              <a:t>36</a:t>
            </a:fld>
            <a:endParaRPr lang="en-US" altLang="x-none"/>
          </a:p>
        </p:txBody>
      </p:sp>
      <p:pic>
        <p:nvPicPr>
          <p:cNvPr id="130050" name="Picture 2" descr="Worker-securing-a-face-mask-7622ad49-8-smal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9613" y="-71438"/>
            <a:ext cx="10563226" cy="70008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spTree>
    <p:extLst>
      <p:ext uri="{BB962C8B-B14F-4D97-AF65-F5344CB8AC3E}">
        <p14:creationId xmlns:p14="http://schemas.microsoft.com/office/powerpoint/2010/main" val="31886960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AutoShape 1"/>
          <p:cNvSpPr>
            <a:spLocks/>
          </p:cNvSpPr>
          <p:nvPr/>
        </p:nvSpPr>
        <p:spPr bwMode="auto">
          <a:xfrm>
            <a:off x="4437063" y="6505575"/>
            <a:ext cx="260350" cy="268288"/>
          </a:xfrm>
          <a:custGeom>
            <a:avLst/>
            <a:gdLst>
              <a:gd name="T0" fmla="*/ 130175 w 21600"/>
              <a:gd name="T1" fmla="*/ 134144 h 21600"/>
              <a:gd name="T2" fmla="*/ 130175 w 21600"/>
              <a:gd name="T3" fmla="*/ 134144 h 21600"/>
              <a:gd name="T4" fmla="*/ 130175 w 21600"/>
              <a:gd name="T5" fmla="*/ 134144 h 21600"/>
              <a:gd name="T6" fmla="*/ 130175 w 21600"/>
              <a:gd name="T7" fmla="*/ 13414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lvl1pPr eaLnBrk="0">
              <a:defRPr sz="2500">
                <a:solidFill>
                  <a:srgbClr val="000000"/>
                </a:solidFill>
                <a:latin typeface="Helvetica Light" charset="0"/>
                <a:ea typeface="MS PGothic" charset="-128"/>
                <a:sym typeface="Helvetica Light" charset="0"/>
              </a:defRPr>
            </a:lvl1pPr>
            <a:lvl2pPr marL="742950" indent="-285750" eaLnBrk="0">
              <a:defRPr sz="2500">
                <a:solidFill>
                  <a:srgbClr val="000000"/>
                </a:solidFill>
                <a:latin typeface="Helvetica Light" charset="0"/>
                <a:ea typeface="MS PGothic" charset="-128"/>
                <a:sym typeface="Helvetica Light" charset="0"/>
              </a:defRPr>
            </a:lvl2pPr>
            <a:lvl3pPr marL="1143000" indent="-228600" eaLnBrk="0">
              <a:defRPr sz="2500">
                <a:solidFill>
                  <a:srgbClr val="000000"/>
                </a:solidFill>
                <a:latin typeface="Helvetica Light" charset="0"/>
                <a:ea typeface="MS PGothic" charset="-128"/>
                <a:sym typeface="Helvetica Light" charset="0"/>
              </a:defRPr>
            </a:lvl3pPr>
            <a:lvl4pPr marL="1600200" indent="-228600" eaLnBrk="0">
              <a:defRPr sz="2500">
                <a:solidFill>
                  <a:srgbClr val="000000"/>
                </a:solidFill>
                <a:latin typeface="Helvetica Light" charset="0"/>
                <a:ea typeface="MS PGothic" charset="-128"/>
                <a:sym typeface="Helvetica Light" charset="0"/>
              </a:defRPr>
            </a:lvl4pPr>
            <a:lvl5pPr marL="2057400" indent="-228600" eaLnBrk="0">
              <a:defRPr sz="2500">
                <a:solidFill>
                  <a:srgbClr val="000000"/>
                </a:solidFill>
                <a:latin typeface="Helvetica Light" charset="0"/>
                <a:ea typeface="MS PGothic" charset="-128"/>
                <a:sym typeface="Helvetica Light" charset="0"/>
              </a:defRPr>
            </a:lvl5pPr>
            <a:lvl6pPr marL="2514600" indent="-228600" algn="ctr" defTabSz="409575" eaLnBrk="0" fontAlgn="base" hangingPunct="0">
              <a:spcBef>
                <a:spcPct val="0"/>
              </a:spcBef>
              <a:spcAft>
                <a:spcPct val="0"/>
              </a:spcAft>
              <a:defRPr sz="2500">
                <a:solidFill>
                  <a:srgbClr val="000000"/>
                </a:solidFill>
                <a:latin typeface="Helvetica Light" charset="0"/>
                <a:ea typeface="MS PGothic" charset="-128"/>
                <a:sym typeface="Helvetica Light" charset="0"/>
              </a:defRPr>
            </a:lvl6pPr>
            <a:lvl7pPr marL="2971800" indent="-228600" algn="ctr" defTabSz="409575" eaLnBrk="0" fontAlgn="base" hangingPunct="0">
              <a:spcBef>
                <a:spcPct val="0"/>
              </a:spcBef>
              <a:spcAft>
                <a:spcPct val="0"/>
              </a:spcAft>
              <a:defRPr sz="2500">
                <a:solidFill>
                  <a:srgbClr val="000000"/>
                </a:solidFill>
                <a:latin typeface="Helvetica Light" charset="0"/>
                <a:ea typeface="MS PGothic" charset="-128"/>
                <a:sym typeface="Helvetica Light" charset="0"/>
              </a:defRPr>
            </a:lvl7pPr>
            <a:lvl8pPr marL="3429000" indent="-228600" algn="ctr" defTabSz="409575" eaLnBrk="0" fontAlgn="base" hangingPunct="0">
              <a:spcBef>
                <a:spcPct val="0"/>
              </a:spcBef>
              <a:spcAft>
                <a:spcPct val="0"/>
              </a:spcAft>
              <a:defRPr sz="2500">
                <a:solidFill>
                  <a:srgbClr val="000000"/>
                </a:solidFill>
                <a:latin typeface="Helvetica Light" charset="0"/>
                <a:ea typeface="MS PGothic" charset="-128"/>
                <a:sym typeface="Helvetica Light" charset="0"/>
              </a:defRPr>
            </a:lvl8pPr>
            <a:lvl9pPr marL="3886200" indent="-228600" algn="ctr" defTabSz="409575" eaLnBrk="0" fontAlgn="base" hangingPunct="0">
              <a:spcBef>
                <a:spcPct val="0"/>
              </a:spcBef>
              <a:spcAft>
                <a:spcPct val="0"/>
              </a:spcAft>
              <a:defRPr sz="2500">
                <a:solidFill>
                  <a:srgbClr val="000000"/>
                </a:solidFill>
                <a:latin typeface="Helvetica Light" charset="0"/>
                <a:ea typeface="MS PGothic" charset="-128"/>
                <a:sym typeface="Helvetica Light" charset="0"/>
              </a:defRPr>
            </a:lvl9pPr>
          </a:lstStyle>
          <a:p>
            <a:pPr eaLnBrk="1"/>
            <a:fld id="{8C521605-7B8B-F543-9B24-7B314D30404E}" type="slidenum">
              <a:rPr lang="en-US" altLang="x-none" sz="1300"/>
              <a:pPr eaLnBrk="1"/>
              <a:t>37</a:t>
            </a:fld>
            <a:endParaRPr lang="en-US" altLang="x-none"/>
          </a:p>
        </p:txBody>
      </p:sp>
      <p:pic>
        <p:nvPicPr>
          <p:cNvPr id="132098" name="Picture 2" descr="rtr40dk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26725" cy="70850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spTree>
    <p:extLst>
      <p:ext uri="{BB962C8B-B14F-4D97-AF65-F5344CB8AC3E}">
        <p14:creationId xmlns:p14="http://schemas.microsoft.com/office/powerpoint/2010/main" val="231169561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AutoShape 1"/>
          <p:cNvSpPr>
            <a:spLocks/>
          </p:cNvSpPr>
          <p:nvPr/>
        </p:nvSpPr>
        <p:spPr bwMode="auto">
          <a:xfrm>
            <a:off x="4437063" y="6505575"/>
            <a:ext cx="260350" cy="268288"/>
          </a:xfrm>
          <a:custGeom>
            <a:avLst/>
            <a:gdLst>
              <a:gd name="T0" fmla="*/ 130175 w 21600"/>
              <a:gd name="T1" fmla="*/ 134144 h 21600"/>
              <a:gd name="T2" fmla="*/ 130175 w 21600"/>
              <a:gd name="T3" fmla="*/ 134144 h 21600"/>
              <a:gd name="T4" fmla="*/ 130175 w 21600"/>
              <a:gd name="T5" fmla="*/ 134144 h 21600"/>
              <a:gd name="T6" fmla="*/ 130175 w 21600"/>
              <a:gd name="T7" fmla="*/ 13414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lvl1pPr eaLnBrk="0">
              <a:defRPr sz="2500">
                <a:solidFill>
                  <a:srgbClr val="000000"/>
                </a:solidFill>
                <a:latin typeface="Helvetica Light" charset="0"/>
                <a:ea typeface="MS PGothic" charset="-128"/>
                <a:sym typeface="Helvetica Light" charset="0"/>
              </a:defRPr>
            </a:lvl1pPr>
            <a:lvl2pPr marL="742950" indent="-285750" eaLnBrk="0">
              <a:defRPr sz="2500">
                <a:solidFill>
                  <a:srgbClr val="000000"/>
                </a:solidFill>
                <a:latin typeface="Helvetica Light" charset="0"/>
                <a:ea typeface="MS PGothic" charset="-128"/>
                <a:sym typeface="Helvetica Light" charset="0"/>
              </a:defRPr>
            </a:lvl2pPr>
            <a:lvl3pPr marL="1143000" indent="-228600" eaLnBrk="0">
              <a:defRPr sz="2500">
                <a:solidFill>
                  <a:srgbClr val="000000"/>
                </a:solidFill>
                <a:latin typeface="Helvetica Light" charset="0"/>
                <a:ea typeface="MS PGothic" charset="-128"/>
                <a:sym typeface="Helvetica Light" charset="0"/>
              </a:defRPr>
            </a:lvl3pPr>
            <a:lvl4pPr marL="1600200" indent="-228600" eaLnBrk="0">
              <a:defRPr sz="2500">
                <a:solidFill>
                  <a:srgbClr val="000000"/>
                </a:solidFill>
                <a:latin typeface="Helvetica Light" charset="0"/>
                <a:ea typeface="MS PGothic" charset="-128"/>
                <a:sym typeface="Helvetica Light" charset="0"/>
              </a:defRPr>
            </a:lvl4pPr>
            <a:lvl5pPr marL="2057400" indent="-228600" eaLnBrk="0">
              <a:defRPr sz="2500">
                <a:solidFill>
                  <a:srgbClr val="000000"/>
                </a:solidFill>
                <a:latin typeface="Helvetica Light" charset="0"/>
                <a:ea typeface="MS PGothic" charset="-128"/>
                <a:sym typeface="Helvetica Light" charset="0"/>
              </a:defRPr>
            </a:lvl5pPr>
            <a:lvl6pPr marL="2514600" indent="-228600" algn="ctr" defTabSz="409575" eaLnBrk="0" fontAlgn="base" hangingPunct="0">
              <a:spcBef>
                <a:spcPct val="0"/>
              </a:spcBef>
              <a:spcAft>
                <a:spcPct val="0"/>
              </a:spcAft>
              <a:defRPr sz="2500">
                <a:solidFill>
                  <a:srgbClr val="000000"/>
                </a:solidFill>
                <a:latin typeface="Helvetica Light" charset="0"/>
                <a:ea typeface="MS PGothic" charset="-128"/>
                <a:sym typeface="Helvetica Light" charset="0"/>
              </a:defRPr>
            </a:lvl6pPr>
            <a:lvl7pPr marL="2971800" indent="-228600" algn="ctr" defTabSz="409575" eaLnBrk="0" fontAlgn="base" hangingPunct="0">
              <a:spcBef>
                <a:spcPct val="0"/>
              </a:spcBef>
              <a:spcAft>
                <a:spcPct val="0"/>
              </a:spcAft>
              <a:defRPr sz="2500">
                <a:solidFill>
                  <a:srgbClr val="000000"/>
                </a:solidFill>
                <a:latin typeface="Helvetica Light" charset="0"/>
                <a:ea typeface="MS PGothic" charset="-128"/>
                <a:sym typeface="Helvetica Light" charset="0"/>
              </a:defRPr>
            </a:lvl7pPr>
            <a:lvl8pPr marL="3429000" indent="-228600" algn="ctr" defTabSz="409575" eaLnBrk="0" fontAlgn="base" hangingPunct="0">
              <a:spcBef>
                <a:spcPct val="0"/>
              </a:spcBef>
              <a:spcAft>
                <a:spcPct val="0"/>
              </a:spcAft>
              <a:defRPr sz="2500">
                <a:solidFill>
                  <a:srgbClr val="000000"/>
                </a:solidFill>
                <a:latin typeface="Helvetica Light" charset="0"/>
                <a:ea typeface="MS PGothic" charset="-128"/>
                <a:sym typeface="Helvetica Light" charset="0"/>
              </a:defRPr>
            </a:lvl8pPr>
            <a:lvl9pPr marL="3886200" indent="-228600" algn="ctr" defTabSz="409575" eaLnBrk="0" fontAlgn="base" hangingPunct="0">
              <a:spcBef>
                <a:spcPct val="0"/>
              </a:spcBef>
              <a:spcAft>
                <a:spcPct val="0"/>
              </a:spcAft>
              <a:defRPr sz="2500">
                <a:solidFill>
                  <a:srgbClr val="000000"/>
                </a:solidFill>
                <a:latin typeface="Helvetica Light" charset="0"/>
                <a:ea typeface="MS PGothic" charset="-128"/>
                <a:sym typeface="Helvetica Light" charset="0"/>
              </a:defRPr>
            </a:lvl9pPr>
          </a:lstStyle>
          <a:p>
            <a:pPr eaLnBrk="1"/>
            <a:fld id="{180E9577-48F1-AC4B-88D2-8515DBEFD853}" type="slidenum">
              <a:rPr lang="en-US" altLang="x-none" sz="1300"/>
              <a:pPr eaLnBrk="1"/>
              <a:t>38</a:t>
            </a:fld>
            <a:endParaRPr lang="en-US" altLang="x-none"/>
          </a:p>
        </p:txBody>
      </p:sp>
      <p:pic>
        <p:nvPicPr>
          <p:cNvPr id="133122" name="Picture 2" descr="33374390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1813" y="-19050"/>
            <a:ext cx="10506076" cy="70040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spTree>
    <p:extLst>
      <p:ext uri="{BB962C8B-B14F-4D97-AF65-F5344CB8AC3E}">
        <p14:creationId xmlns:p14="http://schemas.microsoft.com/office/powerpoint/2010/main" val="107600294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Our challenge*…"/>
          <p:cNvSpPr>
            <a:spLocks noGrp="1"/>
          </p:cNvSpPr>
          <p:nvPr>
            <p:ph type="title"/>
          </p:nvPr>
        </p:nvSpPr>
        <p:spPr>
          <a:xfrm>
            <a:off x="2455199" y="593375"/>
            <a:ext cx="6377102" cy="1300739"/>
          </a:xfrm>
          <a:prstGeom prst="rect">
            <a:avLst/>
          </a:prstGeom>
        </p:spPr>
        <p:txBody>
          <a:bodyPr/>
          <a:lstStyle/>
          <a:p>
            <a:pPr>
              <a:defRPr sz="3600" b="1">
                <a:latin typeface="+mn-lt"/>
                <a:ea typeface="+mn-ea"/>
                <a:cs typeface="+mn-cs"/>
                <a:sym typeface="Helvetica"/>
              </a:defRPr>
            </a:pPr>
            <a:r>
              <a:rPr dirty="0"/>
              <a:t>Our challenge</a:t>
            </a:r>
            <a:r>
              <a:rPr dirty="0">
                <a:solidFill>
                  <a:srgbClr val="0098A2"/>
                </a:solidFill>
              </a:rPr>
              <a:t>*</a:t>
            </a:r>
            <a:br>
              <a:rPr lang="en-US" sz="1800" dirty="0">
                <a:solidFill>
                  <a:srgbClr val="0098A2"/>
                </a:solidFill>
              </a:rPr>
            </a:br>
            <a:r>
              <a:rPr lang="en-US" sz="1800" dirty="0">
                <a:solidFill>
                  <a:srgbClr val="0098A2"/>
                </a:solidFill>
              </a:rPr>
              <a:t>*</a:t>
            </a:r>
            <a:r>
              <a:rPr sz="1800" b="0" i="1" dirty="0">
                <a:solidFill>
                  <a:srgbClr val="0098A2"/>
                </a:solidFill>
              </a:rPr>
              <a:t>a task or situation that tests someone’s abilities</a:t>
            </a:r>
          </a:p>
        </p:txBody>
      </p:sp>
      <p:sp>
        <p:nvSpPr>
          <p:cNvPr id="166" name="Imagine you are the National Parks Service. Your challenge these three days will be:…"/>
          <p:cNvSpPr>
            <a:spLocks noGrp="1"/>
          </p:cNvSpPr>
          <p:nvPr>
            <p:ph type="body" idx="1"/>
          </p:nvPr>
        </p:nvSpPr>
        <p:spPr>
          <a:xfrm>
            <a:off x="2455099" y="1802265"/>
            <a:ext cx="6377102" cy="2419153"/>
          </a:xfrm>
          <a:prstGeom prst="rect">
            <a:avLst/>
          </a:prstGeom>
        </p:spPr>
        <p:txBody>
          <a:bodyPr>
            <a:normAutofit/>
          </a:bodyPr>
          <a:lstStyle/>
          <a:p>
            <a:pPr indent="127000">
              <a:lnSpc>
                <a:spcPct val="110000"/>
              </a:lnSpc>
              <a:spcBef>
                <a:spcPts val="900"/>
              </a:spcBef>
              <a:defRPr>
                <a:solidFill>
                  <a:srgbClr val="CCCCCC"/>
                </a:solidFill>
                <a:latin typeface="+mn-lt"/>
                <a:ea typeface="+mn-ea"/>
                <a:cs typeface="+mn-cs"/>
                <a:sym typeface="Helvetica"/>
              </a:defRPr>
            </a:pPr>
            <a:r>
              <a:rPr dirty="0">
                <a:solidFill>
                  <a:schemeClr val="tx1"/>
                </a:solidFill>
              </a:rPr>
              <a:t>Your challenge </a:t>
            </a:r>
            <a:r>
              <a:rPr lang="en-US" dirty="0">
                <a:solidFill>
                  <a:schemeClr val="tx1"/>
                </a:solidFill>
              </a:rPr>
              <a:t>for </a:t>
            </a:r>
            <a:r>
              <a:rPr dirty="0">
                <a:solidFill>
                  <a:schemeClr val="tx1"/>
                </a:solidFill>
              </a:rPr>
              <a:t>these three days will be:</a:t>
            </a:r>
          </a:p>
          <a:p>
            <a:pPr marL="499744" indent="-360044">
              <a:lnSpc>
                <a:spcPct val="110000"/>
              </a:lnSpc>
              <a:spcBef>
                <a:spcPts val="900"/>
              </a:spcBef>
              <a:buClr>
                <a:srgbClr val="0098A2"/>
              </a:buClr>
              <a:buSzPct val="100000"/>
              <a:buFontTx/>
              <a:buChar char="•"/>
              <a:defRPr>
                <a:solidFill>
                  <a:srgbClr val="CCCCCC"/>
                </a:solidFill>
                <a:latin typeface="+mn-lt"/>
                <a:ea typeface="+mn-ea"/>
                <a:cs typeface="+mn-cs"/>
                <a:sym typeface="Helvetica"/>
              </a:defRPr>
            </a:pPr>
            <a:r>
              <a:rPr dirty="0">
                <a:solidFill>
                  <a:schemeClr val="tx1"/>
                </a:solidFill>
              </a:rPr>
              <a:t>To analyze the</a:t>
            </a:r>
            <a:r>
              <a:rPr lang="en-US" dirty="0">
                <a:solidFill>
                  <a:schemeClr val="tx1"/>
                </a:solidFill>
              </a:rPr>
              <a:t> </a:t>
            </a:r>
            <a:r>
              <a:rPr lang="en-US" b="1" dirty="0">
                <a:solidFill>
                  <a:schemeClr val="tx1"/>
                </a:solidFill>
              </a:rPr>
              <a:t>current</a:t>
            </a:r>
            <a:r>
              <a:rPr dirty="0">
                <a:solidFill>
                  <a:schemeClr val="tx1"/>
                </a:solidFill>
              </a:rPr>
              <a:t> experience</a:t>
            </a:r>
            <a:r>
              <a:rPr lang="en-US" dirty="0">
                <a:solidFill>
                  <a:schemeClr val="tx1"/>
                </a:solidFill>
              </a:rPr>
              <a:t> of base staff during lunchtime</a:t>
            </a:r>
          </a:p>
          <a:p>
            <a:pPr marL="499744" indent="-360044">
              <a:lnSpc>
                <a:spcPct val="110000"/>
              </a:lnSpc>
              <a:spcBef>
                <a:spcPts val="900"/>
              </a:spcBef>
              <a:buClr>
                <a:srgbClr val="0098A2"/>
              </a:buClr>
              <a:buSzPct val="100000"/>
              <a:buChar char="•"/>
              <a:defRPr>
                <a:solidFill>
                  <a:srgbClr val="CCCCCC"/>
                </a:solidFill>
                <a:latin typeface="+mn-lt"/>
                <a:ea typeface="+mn-ea"/>
                <a:cs typeface="+mn-cs"/>
                <a:sym typeface="Helvetica"/>
              </a:defRPr>
            </a:pPr>
            <a:r>
              <a:rPr dirty="0">
                <a:solidFill>
                  <a:schemeClr val="tx1"/>
                </a:solidFill>
              </a:rPr>
              <a:t>To envision how </a:t>
            </a:r>
            <a:r>
              <a:rPr lang="en-US" dirty="0">
                <a:solidFill>
                  <a:schemeClr val="tx1"/>
                </a:solidFill>
              </a:rPr>
              <a:t>staff</a:t>
            </a:r>
            <a:r>
              <a:rPr dirty="0">
                <a:solidFill>
                  <a:schemeClr val="tx1"/>
                </a:solidFill>
              </a:rPr>
              <a:t>’</a:t>
            </a:r>
            <a:r>
              <a:rPr lang="en-US" dirty="0">
                <a:solidFill>
                  <a:schemeClr val="tx1"/>
                </a:solidFill>
              </a:rPr>
              <a:t>s</a:t>
            </a:r>
            <a:r>
              <a:rPr dirty="0">
                <a:solidFill>
                  <a:schemeClr val="tx1"/>
                </a:solidFill>
              </a:rPr>
              <a:t> </a:t>
            </a:r>
            <a:r>
              <a:rPr lang="en-US" dirty="0">
                <a:solidFill>
                  <a:schemeClr val="tx1"/>
                </a:solidFill>
              </a:rPr>
              <a:t>lunchtime </a:t>
            </a:r>
            <a:r>
              <a:rPr dirty="0">
                <a:solidFill>
                  <a:schemeClr val="tx1"/>
                </a:solidFill>
              </a:rPr>
              <a:t>experience </a:t>
            </a:r>
            <a:r>
              <a:rPr lang="en-US" dirty="0">
                <a:solidFill>
                  <a:schemeClr val="tx1"/>
                </a:solidFill>
              </a:rPr>
              <a:t>could </a:t>
            </a:r>
            <a:r>
              <a:rPr dirty="0">
                <a:solidFill>
                  <a:schemeClr val="tx1"/>
                </a:solidFill>
              </a:rPr>
              <a:t>change</a:t>
            </a:r>
            <a:r>
              <a:rPr lang="en-US" dirty="0">
                <a:solidFill>
                  <a:schemeClr val="tx1"/>
                </a:solidFill>
              </a:rPr>
              <a:t> or </a:t>
            </a:r>
            <a:r>
              <a:rPr dirty="0">
                <a:solidFill>
                  <a:schemeClr val="tx1"/>
                </a:solidFill>
              </a:rPr>
              <a:t>transform in the </a:t>
            </a:r>
            <a:r>
              <a:rPr b="1" dirty="0">
                <a:solidFill>
                  <a:schemeClr val="tx1"/>
                </a:solidFill>
              </a:rPr>
              <a:t>future</a:t>
            </a:r>
            <a:r>
              <a:rPr dirty="0">
                <a:solidFill>
                  <a:schemeClr val="tx1"/>
                </a:solidFill>
              </a:rPr>
              <a:t> </a:t>
            </a:r>
          </a:p>
        </p:txBody>
      </p:sp>
      <p:sp>
        <p:nvSpPr>
          <p:cNvPr id="163" name="Line"/>
          <p:cNvSpPr/>
          <p:nvPr/>
        </p:nvSpPr>
        <p:spPr>
          <a:xfrm flipH="1">
            <a:off x="2264849" y="788175"/>
            <a:ext cx="0" cy="2757130"/>
          </a:xfrm>
          <a:prstGeom prst="line">
            <a:avLst/>
          </a:prstGeom>
          <a:ln>
            <a:solidFill>
              <a:srgbClr val="CCEAEC"/>
            </a:solidFill>
          </a:ln>
        </p:spPr>
        <p:txBody>
          <a:bodyPr lIns="45719" rIns="45719"/>
          <a:lstStyle/>
          <a:p>
            <a:endParaRPr/>
          </a:p>
        </p:txBody>
      </p:sp>
    </p:spTree>
    <p:extLst>
      <p:ext uri="{BB962C8B-B14F-4D97-AF65-F5344CB8AC3E}">
        <p14:creationId xmlns:p14="http://schemas.microsoft.com/office/powerpoint/2010/main" val="24737672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6" name="Thank you to..."/>
          <p:cNvSpPr txBox="1">
            <a:spLocks/>
          </p:cNvSpPr>
          <p:nvPr/>
        </p:nvSpPr>
        <p:spPr>
          <a:xfrm>
            <a:off x="2455199" y="593375"/>
            <a:ext cx="6377102" cy="8807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sz="3400" b="1" spc="-50" dirty="0">
                <a:solidFill>
                  <a:schemeClr val="tx1"/>
                </a:solidFill>
              </a:rPr>
              <a:t>The Lab’s Portfolio</a:t>
            </a:r>
          </a:p>
        </p:txBody>
      </p:sp>
      <p:sp>
        <p:nvSpPr>
          <p:cNvPr id="10" name="Please tell us:…"/>
          <p:cNvSpPr txBox="1">
            <a:spLocks/>
          </p:cNvSpPr>
          <p:nvPr/>
        </p:nvSpPr>
        <p:spPr>
          <a:xfrm>
            <a:off x="2455099" y="1474075"/>
            <a:ext cx="6377102" cy="185958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marL="285750" indent="-285750">
              <a:buClr>
                <a:srgbClr val="0098A2"/>
              </a:buClr>
              <a:buFont typeface="Arial" charset="0"/>
              <a:buChar char="•"/>
            </a:pPr>
            <a:r>
              <a:rPr lang="en-US" dirty="0">
                <a:solidFill>
                  <a:schemeClr val="tx1"/>
                </a:solidFill>
                <a:latin typeface="Chivo" charset="0"/>
                <a:ea typeface="Chivo" charset="0"/>
                <a:cs typeface="Chivo" charset="0"/>
              </a:rPr>
              <a:t>Our work ranges from pure stakeholder-insight and discovery efforts to full design and piloting projects.</a:t>
            </a:r>
          </a:p>
          <a:p>
            <a:pPr marL="285750" indent="-285750">
              <a:buClr>
                <a:srgbClr val="0098A2"/>
              </a:buClr>
              <a:buFont typeface="Arial" charset="0"/>
              <a:buChar char="•"/>
            </a:pPr>
            <a:r>
              <a:rPr lang="en-US" dirty="0">
                <a:solidFill>
                  <a:schemeClr val="tx1"/>
                </a:solidFill>
                <a:latin typeface="Chivo" charset="0"/>
                <a:ea typeface="Chivo" charset="0"/>
                <a:cs typeface="Chivo" charset="0"/>
              </a:rPr>
              <a:t>We’ve done experience mapping with VA, form design with USDA, full-stack development for </a:t>
            </a:r>
            <a:r>
              <a:rPr lang="en-US" dirty="0" err="1">
                <a:solidFill>
                  <a:schemeClr val="tx1"/>
                </a:solidFill>
                <a:latin typeface="Chivo" charset="0"/>
                <a:ea typeface="Chivo" charset="0"/>
                <a:cs typeface="Chivo" charset="0"/>
              </a:rPr>
              <a:t>USAJobs</a:t>
            </a:r>
            <a:r>
              <a:rPr lang="en-US" dirty="0">
                <a:solidFill>
                  <a:schemeClr val="tx1"/>
                </a:solidFill>
                <a:latin typeface="Chivo" charset="0"/>
                <a:ea typeface="Chivo" charset="0"/>
                <a:cs typeface="Chivo" charset="0"/>
              </a:rPr>
              <a:t>, etc.</a:t>
            </a:r>
          </a:p>
        </p:txBody>
      </p:sp>
      <p:sp>
        <p:nvSpPr>
          <p:cNvPr id="11" name="Overview:  Design + Innovation"/>
          <p:cNvSpPr/>
          <p:nvPr/>
        </p:nvSpPr>
        <p:spPr>
          <a:xfrm>
            <a:off x="489200" y="690122"/>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p>
            <a:pPr>
              <a:defRPr>
                <a:solidFill>
                  <a:srgbClr val="FAA61A"/>
                </a:solidFill>
                <a:latin typeface="+mn-lt"/>
                <a:ea typeface="+mn-ea"/>
                <a:cs typeface="+mn-cs"/>
                <a:sym typeface="Chivo Bold"/>
              </a:defRPr>
            </a:pPr>
            <a:r>
              <a:rPr lang="en-US" dirty="0"/>
              <a:t>Introductions &amp; HCD Overview</a:t>
            </a:r>
          </a:p>
        </p:txBody>
      </p:sp>
      <p:pic>
        <p:nvPicPr>
          <p:cNvPr id="13" name="Picture 12"/>
          <p:cNvPicPr>
            <a:picLocks noChangeAspect="1"/>
          </p:cNvPicPr>
          <p:nvPr/>
        </p:nvPicPr>
        <p:blipFill rotWithShape="1">
          <a:blip r:embed="rId2" cstate="print">
            <a:alphaModFix/>
            <a:duotone>
              <a:prstClr val="black"/>
              <a:srgbClr val="0098A2">
                <a:tint val="45000"/>
                <a:satMod val="400000"/>
              </a:srgbClr>
            </a:duotone>
            <a:extLst>
              <a:ext uri="{28A0092B-C50C-407E-A947-70E740481C1C}">
                <a14:useLocalDpi xmlns:a14="http://schemas.microsoft.com/office/drawing/2010/main" val="0"/>
              </a:ext>
            </a:extLst>
          </a:blip>
          <a:srcRect l="8395" r="20102" b="626"/>
          <a:stretch/>
        </p:blipFill>
        <p:spPr>
          <a:xfrm>
            <a:off x="4572855" y="5091799"/>
            <a:ext cx="2285573" cy="1766202"/>
          </a:xfrm>
          <a:prstGeom prst="rect">
            <a:avLst/>
          </a:prstGeom>
        </p:spPr>
      </p:pic>
      <p:pic>
        <p:nvPicPr>
          <p:cNvPr id="15" name="Picture 14"/>
          <p:cNvPicPr>
            <a:picLocks noChangeAspect="1"/>
          </p:cNvPicPr>
          <p:nvPr/>
        </p:nvPicPr>
        <p:blipFill rotWithShape="1">
          <a:blip r:embed="rId3" cstate="print">
            <a:alphaModFix/>
            <a:duotone>
              <a:prstClr val="black"/>
              <a:srgbClr val="0098A2">
                <a:tint val="45000"/>
                <a:satMod val="400000"/>
              </a:srgbClr>
            </a:duotone>
            <a:extLst>
              <a:ext uri="{28A0092B-C50C-407E-A947-70E740481C1C}">
                <a14:useLocalDpi xmlns:a14="http://schemas.microsoft.com/office/drawing/2010/main" val="0"/>
              </a:ext>
            </a:extLst>
          </a:blip>
          <a:srcRect l="3417" r="435"/>
          <a:stretch/>
        </p:blipFill>
        <p:spPr>
          <a:xfrm>
            <a:off x="1" y="5091293"/>
            <a:ext cx="2264848" cy="1766707"/>
          </a:xfrm>
          <a:prstGeom prst="rect">
            <a:avLst/>
          </a:prstGeom>
        </p:spPr>
      </p:pic>
      <p:pic>
        <p:nvPicPr>
          <p:cNvPr id="16" name="Picture 15"/>
          <p:cNvPicPr>
            <a:picLocks noChangeAspect="1"/>
          </p:cNvPicPr>
          <p:nvPr/>
        </p:nvPicPr>
        <p:blipFill rotWithShape="1">
          <a:blip r:embed="rId4" cstate="print">
            <a:alphaModFix/>
            <a:duotone>
              <a:prstClr val="black"/>
              <a:srgbClr val="0098A2">
                <a:tint val="45000"/>
                <a:satMod val="400000"/>
              </a:srgbClr>
            </a:duotone>
            <a:extLst>
              <a:ext uri="{28A0092B-C50C-407E-A947-70E740481C1C}">
                <a14:useLocalDpi xmlns:a14="http://schemas.microsoft.com/office/drawing/2010/main" val="0"/>
              </a:ext>
            </a:extLst>
          </a:blip>
          <a:srcRect l="1183" r="225"/>
          <a:stretch/>
        </p:blipFill>
        <p:spPr>
          <a:xfrm>
            <a:off x="4561538" y="3335584"/>
            <a:ext cx="2308005" cy="1755710"/>
          </a:xfrm>
          <a:prstGeom prst="rect">
            <a:avLst/>
          </a:prstGeom>
        </p:spPr>
      </p:pic>
      <p:pic>
        <p:nvPicPr>
          <p:cNvPr id="17" name="Picture 16"/>
          <p:cNvPicPr>
            <a:picLocks noChangeAspect="1"/>
          </p:cNvPicPr>
          <p:nvPr/>
        </p:nvPicPr>
        <p:blipFill rotWithShape="1">
          <a:blip r:embed="rId5" cstate="print">
            <a:alphaModFix/>
            <a:duotone>
              <a:prstClr val="black"/>
              <a:srgbClr val="0098A2">
                <a:tint val="45000"/>
                <a:satMod val="400000"/>
              </a:srgbClr>
            </a:duotone>
            <a:extLst>
              <a:ext uri="{28A0092B-C50C-407E-A947-70E740481C1C}">
                <a14:useLocalDpi xmlns:a14="http://schemas.microsoft.com/office/drawing/2010/main" val="0"/>
              </a:ext>
            </a:extLst>
          </a:blip>
          <a:srcRect l="10221" r="3604"/>
          <a:stretch/>
        </p:blipFill>
        <p:spPr>
          <a:xfrm>
            <a:off x="6858425" y="3334160"/>
            <a:ext cx="2285574" cy="1768128"/>
          </a:xfrm>
          <a:prstGeom prst="rect">
            <a:avLst/>
          </a:prstGeom>
        </p:spPr>
      </p:pic>
      <p:pic>
        <p:nvPicPr>
          <p:cNvPr id="18" name="Picture 17"/>
          <p:cNvPicPr>
            <a:picLocks noChangeAspect="1"/>
          </p:cNvPicPr>
          <p:nvPr/>
        </p:nvPicPr>
        <p:blipFill rotWithShape="1">
          <a:blip r:embed="rId6" cstate="print">
            <a:alphaModFix/>
            <a:duotone>
              <a:prstClr val="black"/>
              <a:srgbClr val="0098A2">
                <a:tint val="45000"/>
                <a:satMod val="400000"/>
              </a:srgbClr>
            </a:duotone>
            <a:extLst>
              <a:ext uri="{28A0092B-C50C-407E-A947-70E740481C1C}">
                <a14:useLocalDpi xmlns:a14="http://schemas.microsoft.com/office/drawing/2010/main" val="0"/>
              </a:ext>
            </a:extLst>
          </a:blip>
          <a:srcRect l="1625" r="1625"/>
          <a:stretch/>
        </p:blipFill>
        <p:spPr>
          <a:xfrm>
            <a:off x="0" y="3335584"/>
            <a:ext cx="2264849" cy="1755710"/>
          </a:xfrm>
          <a:prstGeom prst="rect">
            <a:avLst/>
          </a:prstGeom>
        </p:spPr>
      </p:pic>
      <p:pic>
        <p:nvPicPr>
          <p:cNvPr id="19" name="Picture 18"/>
          <p:cNvPicPr>
            <a:picLocks noChangeAspect="1"/>
          </p:cNvPicPr>
          <p:nvPr/>
        </p:nvPicPr>
        <p:blipFill rotWithShape="1">
          <a:blip r:embed="rId7" cstate="print">
            <a:alphaModFix/>
            <a:duotone>
              <a:prstClr val="black"/>
              <a:srgbClr val="0098A2">
                <a:tint val="45000"/>
                <a:satMod val="400000"/>
              </a:srgbClr>
            </a:duotone>
            <a:extLst>
              <a:ext uri="{28A0092B-C50C-407E-A947-70E740481C1C}">
                <a14:useLocalDpi xmlns:a14="http://schemas.microsoft.com/office/drawing/2010/main" val="0"/>
              </a:ext>
            </a:extLst>
          </a:blip>
          <a:srcRect l="5977" t="1774" r="4856" b="2218"/>
          <a:stretch/>
        </p:blipFill>
        <p:spPr>
          <a:xfrm>
            <a:off x="6858426" y="5102289"/>
            <a:ext cx="2285573" cy="1755711"/>
          </a:xfrm>
          <a:prstGeom prst="rect">
            <a:avLst/>
          </a:prstGeom>
        </p:spPr>
      </p:pic>
      <p:pic>
        <p:nvPicPr>
          <p:cNvPr id="20" name="Picture 19"/>
          <p:cNvPicPr>
            <a:picLocks noChangeAspect="1"/>
          </p:cNvPicPr>
          <p:nvPr/>
        </p:nvPicPr>
        <p:blipFill rotWithShape="1">
          <a:blip r:embed="rId8" cstate="print">
            <a:alphaModFix/>
            <a:duotone>
              <a:prstClr val="black"/>
              <a:srgbClr val="0098A2">
                <a:tint val="45000"/>
                <a:satMod val="400000"/>
              </a:srgbClr>
            </a:duotone>
            <a:extLst>
              <a:ext uri="{28A0092B-C50C-407E-A947-70E740481C1C}">
                <a14:useLocalDpi xmlns:a14="http://schemas.microsoft.com/office/drawing/2010/main" val="0"/>
              </a:ext>
            </a:extLst>
          </a:blip>
          <a:srcRect l="8985" t="2595" r="15335" b="743"/>
          <a:stretch/>
        </p:blipFill>
        <p:spPr>
          <a:xfrm>
            <a:off x="2264848" y="5091293"/>
            <a:ext cx="2308006" cy="1766708"/>
          </a:xfrm>
          <a:prstGeom prst="rect">
            <a:avLst/>
          </a:prstGeom>
        </p:spPr>
      </p:pic>
      <p:pic>
        <p:nvPicPr>
          <p:cNvPr id="21" name="Picture 20"/>
          <p:cNvPicPr>
            <a:picLocks noChangeAspect="1"/>
          </p:cNvPicPr>
          <p:nvPr/>
        </p:nvPicPr>
        <p:blipFill rotWithShape="1">
          <a:blip r:embed="rId9" cstate="print">
            <a:alphaModFix/>
            <a:duotone>
              <a:prstClr val="black"/>
              <a:srgbClr val="0098A2">
                <a:tint val="45000"/>
                <a:satMod val="400000"/>
              </a:srgbClr>
            </a:duotone>
            <a:extLst>
              <a:ext uri="{28A0092B-C50C-407E-A947-70E740481C1C}">
                <a14:useLocalDpi xmlns:a14="http://schemas.microsoft.com/office/drawing/2010/main" val="0"/>
              </a:ext>
            </a:extLst>
          </a:blip>
          <a:srcRect r="1466"/>
          <a:stretch/>
        </p:blipFill>
        <p:spPr>
          <a:xfrm>
            <a:off x="2264849" y="3333654"/>
            <a:ext cx="2307906" cy="1768633"/>
          </a:xfrm>
          <a:prstGeom prst="rect">
            <a:avLst/>
          </a:prstGeom>
        </p:spPr>
      </p:pic>
    </p:spTree>
    <p:extLst>
      <p:ext uri="{BB962C8B-B14F-4D97-AF65-F5344CB8AC3E}">
        <p14:creationId xmlns:p14="http://schemas.microsoft.com/office/powerpoint/2010/main" val="3577612282"/>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a:extLst>
              <a:ext uri="{FF2B5EF4-FFF2-40B4-BE49-F238E27FC236}">
                <a16:creationId xmlns:a16="http://schemas.microsoft.com/office/drawing/2014/main" id="{AF10C351-7ACA-AC4C-831A-E88A5A91133D}"/>
              </a:ext>
            </a:extLst>
          </p:cNvPr>
          <p:cNvSpPr/>
          <p:nvPr/>
        </p:nvSpPr>
        <p:spPr>
          <a:xfrm flipH="1">
            <a:off x="2264849" y="788174"/>
            <a:ext cx="1" cy="5417701"/>
          </a:xfrm>
          <a:prstGeom prst="line">
            <a:avLst/>
          </a:prstGeom>
          <a:ln>
            <a:solidFill>
              <a:srgbClr val="CCEAEC"/>
            </a:solidFill>
          </a:ln>
        </p:spPr>
        <p:txBody>
          <a:bodyPr lIns="45719" rIns="45719"/>
          <a:lstStyle/>
          <a:p>
            <a:endParaRPr/>
          </a:p>
        </p:txBody>
      </p:sp>
      <p:sp>
        <p:nvSpPr>
          <p:cNvPr id="5" name="Thank you to...">
            <a:extLst>
              <a:ext uri="{FF2B5EF4-FFF2-40B4-BE49-F238E27FC236}">
                <a16:creationId xmlns:a16="http://schemas.microsoft.com/office/drawing/2014/main" id="{3E261237-1B00-1C4D-998E-4CDEF948CEFC}"/>
              </a:ext>
            </a:extLst>
          </p:cNvPr>
          <p:cNvSpPr txBox="1">
            <a:spLocks/>
          </p:cNvSpPr>
          <p:nvPr/>
        </p:nvSpPr>
        <p:spPr>
          <a:xfrm>
            <a:off x="2455199" y="593375"/>
            <a:ext cx="6377102" cy="8807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b="1" dirty="0">
                <a:solidFill>
                  <a:schemeClr val="tx1"/>
                </a:solidFill>
              </a:rPr>
              <a:t>Facts</a:t>
            </a:r>
            <a:endParaRPr lang="en-US" b="1" dirty="0">
              <a:solidFill>
                <a:schemeClr val="accent4"/>
              </a:solidFill>
            </a:endParaRPr>
          </a:p>
        </p:txBody>
      </p:sp>
      <p:sp>
        <p:nvSpPr>
          <p:cNvPr id="9" name="Imagine you are the National Parks Service. Your challenge these three days will be:…">
            <a:extLst>
              <a:ext uri="{FF2B5EF4-FFF2-40B4-BE49-F238E27FC236}">
                <a16:creationId xmlns:a16="http://schemas.microsoft.com/office/drawing/2014/main" id="{DD51C081-761E-594B-AB0A-931F5AF53F83}"/>
              </a:ext>
            </a:extLst>
          </p:cNvPr>
          <p:cNvSpPr>
            <a:spLocks noGrp="1"/>
          </p:cNvSpPr>
          <p:nvPr>
            <p:ph type="body" idx="1"/>
          </p:nvPr>
        </p:nvSpPr>
        <p:spPr>
          <a:xfrm>
            <a:off x="2455099" y="1305644"/>
            <a:ext cx="6377102" cy="1341304"/>
          </a:xfrm>
          <a:prstGeom prst="rect">
            <a:avLst/>
          </a:prstGeom>
        </p:spPr>
        <p:txBody>
          <a:bodyPr>
            <a:normAutofit/>
          </a:bodyPr>
          <a:lstStyle/>
          <a:p>
            <a:pPr lvl="1" indent="127000">
              <a:lnSpc>
                <a:spcPct val="110000"/>
              </a:lnSpc>
              <a:spcBef>
                <a:spcPts val="900"/>
              </a:spcBef>
              <a:defRPr>
                <a:solidFill>
                  <a:srgbClr val="CCCCCC"/>
                </a:solidFill>
                <a:latin typeface="+mn-lt"/>
                <a:ea typeface="+mn-ea"/>
                <a:cs typeface="+mn-cs"/>
                <a:sym typeface="Helvetica"/>
              </a:defRPr>
            </a:pPr>
            <a:r>
              <a:rPr lang="en-US" dirty="0">
                <a:solidFill>
                  <a:schemeClr val="tx1"/>
                </a:solidFill>
              </a:rPr>
              <a:t>predetermined data and information points accepted as reliable, such as previous research, published information, specialized literature, etc.</a:t>
            </a:r>
            <a:endParaRPr dirty="0">
              <a:solidFill>
                <a:schemeClr val="tx1"/>
              </a:solidFill>
            </a:endParaRPr>
          </a:p>
        </p:txBody>
      </p:sp>
      <p:sp>
        <p:nvSpPr>
          <p:cNvPr id="10" name="Thank you to...">
            <a:extLst>
              <a:ext uri="{FF2B5EF4-FFF2-40B4-BE49-F238E27FC236}">
                <a16:creationId xmlns:a16="http://schemas.microsoft.com/office/drawing/2014/main" id="{FD965BFC-385A-1E4D-99F2-503AB31CBC5C}"/>
              </a:ext>
            </a:extLst>
          </p:cNvPr>
          <p:cNvSpPr txBox="1">
            <a:spLocks/>
          </p:cNvSpPr>
          <p:nvPr/>
        </p:nvSpPr>
        <p:spPr>
          <a:xfrm>
            <a:off x="2455199" y="3450123"/>
            <a:ext cx="6377102" cy="8807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b="1" dirty="0">
                <a:solidFill>
                  <a:schemeClr val="tx1"/>
                </a:solidFill>
              </a:rPr>
              <a:t>Assumptions</a:t>
            </a:r>
            <a:endParaRPr lang="en-US" b="1" dirty="0">
              <a:solidFill>
                <a:schemeClr val="accent4"/>
              </a:solidFill>
            </a:endParaRPr>
          </a:p>
        </p:txBody>
      </p:sp>
      <p:sp>
        <p:nvSpPr>
          <p:cNvPr id="11" name="Imagine you are the National Parks Service. Your challenge these three days will be:…">
            <a:extLst>
              <a:ext uri="{FF2B5EF4-FFF2-40B4-BE49-F238E27FC236}">
                <a16:creationId xmlns:a16="http://schemas.microsoft.com/office/drawing/2014/main" id="{FBA3A8F8-B4AD-9446-A5B8-5475B1084C0D}"/>
              </a:ext>
            </a:extLst>
          </p:cNvPr>
          <p:cNvSpPr txBox="1">
            <a:spLocks/>
          </p:cNvSpPr>
          <p:nvPr/>
        </p:nvSpPr>
        <p:spPr>
          <a:xfrm>
            <a:off x="2455099" y="4162392"/>
            <a:ext cx="6377102" cy="1341304"/>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lvl="1" indent="127000" hangingPunct="1">
              <a:lnSpc>
                <a:spcPct val="110000"/>
              </a:lnSpc>
              <a:spcBef>
                <a:spcPts val="900"/>
              </a:spcBef>
              <a:defRPr>
                <a:solidFill>
                  <a:srgbClr val="CCCCCC"/>
                </a:solidFill>
                <a:latin typeface="+mn-lt"/>
                <a:ea typeface="+mn-ea"/>
                <a:cs typeface="+mn-cs"/>
                <a:sym typeface="Helvetica"/>
              </a:defRPr>
            </a:pPr>
            <a:r>
              <a:rPr lang="en-US" dirty="0">
                <a:solidFill>
                  <a:schemeClr val="tx1"/>
                </a:solidFill>
              </a:rPr>
              <a:t>pre-assumed positions (in this context, they are not considered negative by default); not fully sanctioned as reliable but with direct potential to impact the problem space</a:t>
            </a:r>
            <a:endParaRPr lang="en-US" dirty="0">
              <a:solidFill>
                <a:schemeClr val="tx1"/>
              </a:solidFill>
              <a:latin typeface="+mn-lt"/>
              <a:ea typeface="+mn-ea"/>
              <a:cs typeface="+mn-cs"/>
              <a:sym typeface="Helvetica"/>
            </a:endParaRPr>
          </a:p>
        </p:txBody>
      </p:sp>
      <p:sp>
        <p:nvSpPr>
          <p:cNvPr id="8" name="What is innovation?:">
            <a:extLst>
              <a:ext uri="{FF2B5EF4-FFF2-40B4-BE49-F238E27FC236}">
                <a16:creationId xmlns:a16="http://schemas.microsoft.com/office/drawing/2014/main" id="{1033195E-27D0-4BF6-9357-8BABDCEBED44}"/>
              </a:ext>
            </a:extLst>
          </p:cNvPr>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Problem framing</a:t>
            </a:r>
            <a:endParaRPr dirty="0">
              <a:solidFill>
                <a:srgbClr val="000000"/>
              </a:solidFill>
            </a:endParaRPr>
          </a:p>
        </p:txBody>
      </p:sp>
    </p:spTree>
    <p:extLst>
      <p:ext uri="{BB962C8B-B14F-4D97-AF65-F5344CB8AC3E}">
        <p14:creationId xmlns:p14="http://schemas.microsoft.com/office/powerpoint/2010/main" val="234494686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AFE8ED-ADF8-894F-9807-4F81AE5B8E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9453" y="0"/>
            <a:ext cx="5105094" cy="6858000"/>
          </a:xfrm>
          <a:prstGeom prst="rect">
            <a:avLst/>
          </a:prstGeom>
          <a:solidFill>
            <a:schemeClr val="tx1"/>
          </a:solidFill>
        </p:spPr>
      </p:pic>
    </p:spTree>
    <p:extLst>
      <p:ext uri="{BB962C8B-B14F-4D97-AF65-F5344CB8AC3E}">
        <p14:creationId xmlns:p14="http://schemas.microsoft.com/office/powerpoint/2010/main" val="269832792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F85CB3-7E6C-6E47-85CE-B0E03A96D5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678" b="5433"/>
          <a:stretch/>
        </p:blipFill>
        <p:spPr>
          <a:xfrm rot="5400000">
            <a:off x="1143000" y="1143000"/>
            <a:ext cx="6858000" cy="4572000"/>
          </a:xfrm>
          <a:prstGeom prst="rect">
            <a:avLst/>
          </a:prstGeom>
        </p:spPr>
      </p:pic>
    </p:spTree>
    <p:extLst>
      <p:ext uri="{BB962C8B-B14F-4D97-AF65-F5344CB8AC3E}">
        <p14:creationId xmlns:p14="http://schemas.microsoft.com/office/powerpoint/2010/main" val="92261627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690D58-05A6-8547-AD12-836402AB41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11"/>
          <a:stretch/>
        </p:blipFill>
        <p:spPr>
          <a:xfrm rot="5400000">
            <a:off x="1330693" y="1143000"/>
            <a:ext cx="6858000" cy="4572000"/>
          </a:xfrm>
          <a:prstGeom prst="rect">
            <a:avLst/>
          </a:prstGeom>
        </p:spPr>
      </p:pic>
    </p:spTree>
    <p:extLst>
      <p:ext uri="{BB962C8B-B14F-4D97-AF65-F5344CB8AC3E}">
        <p14:creationId xmlns:p14="http://schemas.microsoft.com/office/powerpoint/2010/main" val="306535450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Explore:…"/>
          <p:cNvSpPr>
            <a:spLocks noGrp="1"/>
          </p:cNvSpPr>
          <p:nvPr>
            <p:ph type="title"/>
          </p:nvPr>
        </p:nvSpPr>
        <p:spPr>
          <a:xfrm>
            <a:off x="2455199" y="542575"/>
            <a:ext cx="6377102" cy="3701300"/>
          </a:xfrm>
          <a:prstGeom prst="rect">
            <a:avLst/>
          </a:prstGeom>
        </p:spPr>
        <p:txBody>
          <a:bodyPr/>
          <a:lstStyle/>
          <a:p>
            <a:pPr>
              <a:defRPr sz="4800" b="1">
                <a:solidFill>
                  <a:srgbClr val="FAA619"/>
                </a:solidFill>
                <a:latin typeface="+mn-lt"/>
                <a:ea typeface="+mn-ea"/>
                <a:cs typeface="+mn-cs"/>
                <a:sym typeface="Helvetica"/>
              </a:defRPr>
            </a:pPr>
            <a:r>
              <a:rPr lang="en-US" dirty="0"/>
              <a:t>Explore:</a:t>
            </a:r>
            <a:endParaRPr dirty="0"/>
          </a:p>
          <a:p>
            <a:pPr>
              <a:defRPr sz="4800" b="1">
                <a:latin typeface="+mn-lt"/>
                <a:ea typeface="+mn-ea"/>
                <a:cs typeface="+mn-cs"/>
                <a:sym typeface="Helvetica"/>
              </a:defRPr>
            </a:pPr>
            <a:r>
              <a:rPr dirty="0"/>
              <a:t>Design ethnography</a:t>
            </a:r>
          </a:p>
        </p:txBody>
      </p:sp>
      <p:sp>
        <p:nvSpPr>
          <p:cNvPr id="513"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514" name="Logo_white.png" descr="Logo_white.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540099" y="739671"/>
            <a:ext cx="1445818" cy="255758"/>
          </a:xfrm>
          <a:prstGeom prst="rect">
            <a:avLst/>
          </a:prstGeom>
          <a:ln w="12700">
            <a:miter lim="400000"/>
          </a:ln>
        </p:spPr>
      </p:pic>
      <p:pic>
        <p:nvPicPr>
          <p:cNvPr id="515" name="plusses to scale - orange.pdf" descr="plusses to scale - orange.pdf"/>
          <p:cNvPicPr>
            <a:picLocks noChangeAspect="1"/>
          </p:cNvPicPr>
          <p:nvPr/>
        </p:nvPicPr>
        <p:blipFill>
          <a:blip r:embed="rId3"/>
          <a:stretch>
            <a:fillRect/>
          </a:stretch>
        </p:blipFill>
        <p:spPr>
          <a:xfrm>
            <a:off x="0" y="3350049"/>
            <a:ext cx="9144000" cy="3492501"/>
          </a:xfrm>
          <a:prstGeom prst="rect">
            <a:avLst/>
          </a:prstGeom>
          <a:ln w="12700">
            <a:miter lim="400000"/>
          </a:ln>
        </p:spPr>
      </p:pic>
    </p:spTree>
    <p:extLst>
      <p:ext uri="{BB962C8B-B14F-4D97-AF65-F5344CB8AC3E}">
        <p14:creationId xmlns:p14="http://schemas.microsoft.com/office/powerpoint/2010/main" val="2513069884"/>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HCD_Process_diagram.jpg" descr="HCD_Process_diagram.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764" y="-41902"/>
            <a:ext cx="9144001" cy="6941805"/>
          </a:xfrm>
          <a:prstGeom prst="rect">
            <a:avLst/>
          </a:prstGeom>
          <a:ln w="12700">
            <a:miter lim="400000"/>
          </a:ln>
        </p:spPr>
      </p:pic>
      <p:sp>
        <p:nvSpPr>
          <p:cNvPr id="2" name="Oval 1"/>
          <p:cNvSpPr/>
          <p:nvPr/>
        </p:nvSpPr>
        <p:spPr>
          <a:xfrm>
            <a:off x="6311370" y="3264038"/>
            <a:ext cx="1617784" cy="976583"/>
          </a:xfrm>
          <a:prstGeom prst="ellipse">
            <a:avLst/>
          </a:prstGeom>
          <a:solidFill>
            <a:srgbClr val="00B0F0">
              <a:alpha val="42000"/>
            </a:srgbClr>
          </a:solidFill>
          <a:ln w="508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Tree>
    <p:extLst>
      <p:ext uri="{BB962C8B-B14F-4D97-AF65-F5344CB8AC3E}">
        <p14:creationId xmlns:p14="http://schemas.microsoft.com/office/powerpoint/2010/main" val="175255282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How do we learn about our stakeholders?"/>
          <p:cNvSpPr>
            <a:spLocks noGrp="1"/>
          </p:cNvSpPr>
          <p:nvPr>
            <p:ph type="title"/>
          </p:nvPr>
        </p:nvSpPr>
        <p:spPr>
          <a:xfrm>
            <a:off x="2400700" y="610275"/>
            <a:ext cx="5643901" cy="1348345"/>
          </a:xfrm>
          <a:prstGeom prst="rect">
            <a:avLst/>
          </a:prstGeom>
        </p:spPr>
        <p:txBody>
          <a:bodyPr/>
          <a:lstStyle>
            <a:lvl1pPr>
              <a:defRPr sz="3600" b="1">
                <a:latin typeface="+mn-lt"/>
                <a:ea typeface="+mn-ea"/>
                <a:cs typeface="+mn-cs"/>
                <a:sym typeface="Helvetica"/>
              </a:defRPr>
            </a:lvl1pPr>
          </a:lstStyle>
          <a:p>
            <a:r>
              <a:t>How do we learn about our stakeholders?</a:t>
            </a:r>
          </a:p>
        </p:txBody>
      </p:sp>
      <p:sp>
        <p:nvSpPr>
          <p:cNvPr id="483"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484" name="Qualitative data:"/>
          <p:cNvSpPr/>
          <p:nvPr/>
        </p:nvSpPr>
        <p:spPr>
          <a:xfrm>
            <a:off x="489200" y="690122"/>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Design</a:t>
            </a:r>
            <a:br>
              <a:rPr lang="en-US" dirty="0"/>
            </a:br>
            <a:r>
              <a:rPr lang="en-US" dirty="0"/>
              <a:t>Ethnography</a:t>
            </a:r>
            <a:endParaRPr dirty="0"/>
          </a:p>
        </p:txBody>
      </p:sp>
      <p:grpSp>
        <p:nvGrpSpPr>
          <p:cNvPr id="494" name="Group"/>
          <p:cNvGrpSpPr/>
          <p:nvPr/>
        </p:nvGrpSpPr>
        <p:grpSpPr>
          <a:xfrm>
            <a:off x="2588636" y="2240250"/>
            <a:ext cx="2849284" cy="994501"/>
            <a:chOff x="0" y="0"/>
            <a:chExt cx="2849282" cy="994499"/>
          </a:xfrm>
        </p:grpSpPr>
        <p:grpSp>
          <p:nvGrpSpPr>
            <p:cNvPr id="487" name="Group"/>
            <p:cNvGrpSpPr/>
            <p:nvPr/>
          </p:nvGrpSpPr>
          <p:grpSpPr>
            <a:xfrm>
              <a:off x="546030" y="0"/>
              <a:ext cx="2303253" cy="994500"/>
              <a:chOff x="0" y="0"/>
              <a:chExt cx="2303252" cy="994499"/>
            </a:xfrm>
          </p:grpSpPr>
          <p:sp>
            <p:nvSpPr>
              <p:cNvPr id="485" name="Triangle"/>
              <p:cNvSpPr/>
              <p:nvPr/>
            </p:nvSpPr>
            <p:spPr>
              <a:xfrm rot="16200000">
                <a:off x="-36450" y="268562"/>
                <a:ext cx="324000" cy="251101"/>
              </a:xfrm>
              <a:prstGeom prst="triangle">
                <a:avLst/>
              </a:prstGeom>
              <a:solidFill>
                <a:srgbClr val="434343"/>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486" name="Rounded Rectangle"/>
              <p:cNvSpPr/>
              <p:nvPr/>
            </p:nvSpPr>
            <p:spPr>
              <a:xfrm>
                <a:off x="97052" y="0"/>
                <a:ext cx="2206201" cy="994500"/>
              </a:xfrm>
              <a:prstGeom prst="roundRect">
                <a:avLst>
                  <a:gd name="adj" fmla="val 12896"/>
                </a:avLst>
              </a:prstGeom>
              <a:solidFill>
                <a:srgbClr val="434343"/>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grpSp>
        <p:grpSp>
          <p:nvGrpSpPr>
            <p:cNvPr id="493" name="Group"/>
            <p:cNvGrpSpPr/>
            <p:nvPr/>
          </p:nvGrpSpPr>
          <p:grpSpPr>
            <a:xfrm>
              <a:off x="0" y="139945"/>
              <a:ext cx="480901" cy="480901"/>
              <a:chOff x="0" y="0"/>
              <a:chExt cx="480900" cy="480900"/>
            </a:xfrm>
          </p:grpSpPr>
          <p:sp>
            <p:nvSpPr>
              <p:cNvPr id="488" name="Circle"/>
              <p:cNvSpPr/>
              <p:nvPr/>
            </p:nvSpPr>
            <p:spPr>
              <a:xfrm>
                <a:off x="0" y="0"/>
                <a:ext cx="480901" cy="480901"/>
              </a:xfrm>
              <a:prstGeom prst="ellipse">
                <a:avLst/>
              </a:prstGeom>
              <a:noFill/>
              <a:ln w="19050" cap="flat">
                <a:solidFill>
                  <a:srgbClr val="FAA61A"/>
                </a:solidFill>
                <a:prstDash val="solid"/>
                <a:round/>
              </a:ln>
              <a:effectLst/>
            </p:spPr>
            <p:txBody>
              <a:bodyPr wrap="square" lIns="45719" tIns="45719" rIns="45719" bIns="45719" numCol="1" anchor="ctr">
                <a:noAutofit/>
              </a:bodyPr>
              <a:lstStyle/>
              <a:p>
                <a:pPr>
                  <a:defRPr>
                    <a:solidFill>
                      <a:srgbClr val="000000"/>
                    </a:solidFill>
                  </a:defRPr>
                </a:pPr>
                <a:endParaRPr/>
              </a:p>
            </p:txBody>
          </p:sp>
          <p:grpSp>
            <p:nvGrpSpPr>
              <p:cNvPr id="491" name="Group"/>
              <p:cNvGrpSpPr/>
              <p:nvPr/>
            </p:nvGrpSpPr>
            <p:grpSpPr>
              <a:xfrm>
                <a:off x="142149" y="152279"/>
                <a:ext cx="196570" cy="39485"/>
                <a:chOff x="0" y="0"/>
                <a:chExt cx="196569" cy="39483"/>
              </a:xfrm>
            </p:grpSpPr>
            <p:sp>
              <p:nvSpPr>
                <p:cNvPr id="489" name="Circle"/>
                <p:cNvSpPr/>
                <p:nvPr/>
              </p:nvSpPr>
              <p:spPr>
                <a:xfrm>
                  <a:off x="0" y="0"/>
                  <a:ext cx="39487" cy="39484"/>
                </a:xfrm>
                <a:prstGeom prst="ellipse">
                  <a:avLst/>
                </a:prstGeom>
                <a:solidFill>
                  <a:srgbClr val="FAA61A"/>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490" name="Circle"/>
                <p:cNvSpPr/>
                <p:nvPr/>
              </p:nvSpPr>
              <p:spPr>
                <a:xfrm>
                  <a:off x="157083" y="0"/>
                  <a:ext cx="39487" cy="39484"/>
                </a:xfrm>
                <a:prstGeom prst="ellipse">
                  <a:avLst/>
                </a:prstGeom>
                <a:solidFill>
                  <a:srgbClr val="FAA61A"/>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grpSp>
          <p:sp>
            <p:nvSpPr>
              <p:cNvPr id="492" name="Line"/>
              <p:cNvSpPr/>
              <p:nvPr/>
            </p:nvSpPr>
            <p:spPr>
              <a:xfrm rot="8100000">
                <a:off x="143544" y="186079"/>
                <a:ext cx="193678" cy="1936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9050" cap="flat">
                <a:solidFill>
                  <a:srgbClr val="FAA61A"/>
                </a:solidFill>
                <a:prstDash val="solid"/>
                <a:round/>
              </a:ln>
              <a:effectLst/>
            </p:spPr>
            <p:txBody>
              <a:bodyPr wrap="square" lIns="45719" tIns="45719" rIns="45719" bIns="45719" numCol="1" anchor="ctr">
                <a:noAutofit/>
              </a:bodyPr>
              <a:lstStyle/>
              <a:p>
                <a:pPr>
                  <a:defRPr>
                    <a:solidFill>
                      <a:srgbClr val="000000"/>
                    </a:solidFill>
                  </a:defRPr>
                </a:pPr>
                <a:endParaRPr/>
              </a:p>
            </p:txBody>
          </p:sp>
        </p:grpSp>
      </p:grpSp>
      <p:grpSp>
        <p:nvGrpSpPr>
          <p:cNvPr id="504" name="Group"/>
          <p:cNvGrpSpPr/>
          <p:nvPr/>
        </p:nvGrpSpPr>
        <p:grpSpPr>
          <a:xfrm>
            <a:off x="5761712" y="2240250"/>
            <a:ext cx="2849283" cy="994501"/>
            <a:chOff x="0" y="0"/>
            <a:chExt cx="2849282" cy="994499"/>
          </a:xfrm>
        </p:grpSpPr>
        <p:grpSp>
          <p:nvGrpSpPr>
            <p:cNvPr id="497" name="Group"/>
            <p:cNvGrpSpPr/>
            <p:nvPr/>
          </p:nvGrpSpPr>
          <p:grpSpPr>
            <a:xfrm>
              <a:off x="546030" y="0"/>
              <a:ext cx="2303253" cy="994500"/>
              <a:chOff x="0" y="0"/>
              <a:chExt cx="2303252" cy="994499"/>
            </a:xfrm>
          </p:grpSpPr>
          <p:sp>
            <p:nvSpPr>
              <p:cNvPr id="495" name="Triangle"/>
              <p:cNvSpPr/>
              <p:nvPr/>
            </p:nvSpPr>
            <p:spPr>
              <a:xfrm rot="16200000">
                <a:off x="-36450" y="268562"/>
                <a:ext cx="324000" cy="251101"/>
              </a:xfrm>
              <a:prstGeom prst="triangle">
                <a:avLst/>
              </a:prstGeom>
              <a:solidFill>
                <a:srgbClr val="434343"/>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496" name="Rounded Rectangle"/>
              <p:cNvSpPr/>
              <p:nvPr/>
            </p:nvSpPr>
            <p:spPr>
              <a:xfrm>
                <a:off x="97052" y="0"/>
                <a:ext cx="2206201" cy="994500"/>
              </a:xfrm>
              <a:prstGeom prst="roundRect">
                <a:avLst>
                  <a:gd name="adj" fmla="val 12896"/>
                </a:avLst>
              </a:prstGeom>
              <a:solidFill>
                <a:srgbClr val="434343"/>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grpSp>
        <p:grpSp>
          <p:nvGrpSpPr>
            <p:cNvPr id="503" name="Group"/>
            <p:cNvGrpSpPr/>
            <p:nvPr/>
          </p:nvGrpSpPr>
          <p:grpSpPr>
            <a:xfrm>
              <a:off x="0" y="139945"/>
              <a:ext cx="480901" cy="480901"/>
              <a:chOff x="0" y="0"/>
              <a:chExt cx="480900" cy="480900"/>
            </a:xfrm>
          </p:grpSpPr>
          <p:sp>
            <p:nvSpPr>
              <p:cNvPr id="498" name="Circle"/>
              <p:cNvSpPr/>
              <p:nvPr/>
            </p:nvSpPr>
            <p:spPr>
              <a:xfrm>
                <a:off x="0" y="0"/>
                <a:ext cx="480901" cy="480901"/>
              </a:xfrm>
              <a:prstGeom prst="ellipse">
                <a:avLst/>
              </a:prstGeom>
              <a:noFill/>
              <a:ln w="19050" cap="flat">
                <a:solidFill>
                  <a:srgbClr val="FAA61A"/>
                </a:solidFill>
                <a:prstDash val="solid"/>
                <a:round/>
              </a:ln>
              <a:effectLst/>
            </p:spPr>
            <p:txBody>
              <a:bodyPr wrap="square" lIns="45719" tIns="45719" rIns="45719" bIns="45719" numCol="1" anchor="ctr">
                <a:noAutofit/>
              </a:bodyPr>
              <a:lstStyle/>
              <a:p>
                <a:pPr>
                  <a:defRPr>
                    <a:solidFill>
                      <a:srgbClr val="000000"/>
                    </a:solidFill>
                  </a:defRPr>
                </a:pPr>
                <a:endParaRPr/>
              </a:p>
            </p:txBody>
          </p:sp>
          <p:grpSp>
            <p:nvGrpSpPr>
              <p:cNvPr id="501" name="Group"/>
              <p:cNvGrpSpPr/>
              <p:nvPr/>
            </p:nvGrpSpPr>
            <p:grpSpPr>
              <a:xfrm>
                <a:off x="142149" y="152279"/>
                <a:ext cx="196570" cy="39485"/>
                <a:chOff x="0" y="0"/>
                <a:chExt cx="196569" cy="39483"/>
              </a:xfrm>
            </p:grpSpPr>
            <p:sp>
              <p:nvSpPr>
                <p:cNvPr id="499" name="Circle"/>
                <p:cNvSpPr/>
                <p:nvPr/>
              </p:nvSpPr>
              <p:spPr>
                <a:xfrm>
                  <a:off x="0" y="0"/>
                  <a:ext cx="39487" cy="39484"/>
                </a:xfrm>
                <a:prstGeom prst="ellipse">
                  <a:avLst/>
                </a:prstGeom>
                <a:solidFill>
                  <a:srgbClr val="FAA61A"/>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500" name="Circle"/>
                <p:cNvSpPr/>
                <p:nvPr/>
              </p:nvSpPr>
              <p:spPr>
                <a:xfrm>
                  <a:off x="157083" y="0"/>
                  <a:ext cx="39487" cy="39484"/>
                </a:xfrm>
                <a:prstGeom prst="ellipse">
                  <a:avLst/>
                </a:prstGeom>
                <a:solidFill>
                  <a:srgbClr val="FAA61A"/>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grpSp>
          <p:sp>
            <p:nvSpPr>
              <p:cNvPr id="502" name="Line"/>
              <p:cNvSpPr/>
              <p:nvPr/>
            </p:nvSpPr>
            <p:spPr>
              <a:xfrm rot="8100000">
                <a:off x="143544" y="186079"/>
                <a:ext cx="193678" cy="1936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9050" cap="flat">
                <a:solidFill>
                  <a:srgbClr val="FAA61A"/>
                </a:solidFill>
                <a:prstDash val="solid"/>
                <a:round/>
              </a:ln>
              <a:effectLst/>
            </p:spPr>
            <p:txBody>
              <a:bodyPr wrap="square" lIns="45719" tIns="45719" rIns="45719" bIns="45719" numCol="1" anchor="ctr">
                <a:noAutofit/>
              </a:bodyPr>
              <a:lstStyle/>
              <a:p>
                <a:pPr>
                  <a:defRPr>
                    <a:solidFill>
                      <a:srgbClr val="000000"/>
                    </a:solidFill>
                  </a:defRPr>
                </a:pPr>
                <a:endParaRPr/>
              </a:p>
            </p:txBody>
          </p:sp>
        </p:grpSp>
      </p:grpSp>
      <p:sp>
        <p:nvSpPr>
          <p:cNvPr id="505" name="QUANTITATIVE DATA…"/>
          <p:cNvSpPr/>
          <p:nvPr/>
        </p:nvSpPr>
        <p:spPr>
          <a:xfrm>
            <a:off x="3275074" y="2259955"/>
            <a:ext cx="2162401" cy="90421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nSpc>
                <a:spcPct val="110000"/>
              </a:lnSpc>
              <a:spcBef>
                <a:spcPts val="600"/>
              </a:spcBef>
              <a:defRPr sz="1200">
                <a:solidFill>
                  <a:srgbClr val="CCCCCC"/>
                </a:solidFill>
                <a:latin typeface="+mn-lt"/>
                <a:ea typeface="+mn-ea"/>
                <a:cs typeface="+mn-cs"/>
                <a:sym typeface="Helvetica"/>
              </a:defRPr>
            </a:pPr>
            <a:r>
              <a:t>QUANTITATIVE DATA</a:t>
            </a:r>
          </a:p>
          <a:p>
            <a:pPr>
              <a:lnSpc>
                <a:spcPct val="110000"/>
              </a:lnSpc>
              <a:spcBef>
                <a:spcPts val="600"/>
              </a:spcBef>
              <a:defRPr sz="1200">
                <a:solidFill>
                  <a:srgbClr val="CCCCCC"/>
                </a:solidFill>
                <a:latin typeface="+mn-lt"/>
                <a:ea typeface="+mn-ea"/>
                <a:cs typeface="+mn-cs"/>
                <a:sym typeface="Helvetica"/>
              </a:defRPr>
            </a:pPr>
            <a:r>
              <a:t>Deals with numbers</a:t>
            </a:r>
            <a:endParaRPr>
              <a:solidFill>
                <a:srgbClr val="000000"/>
              </a:solidFill>
            </a:endParaRPr>
          </a:p>
        </p:txBody>
      </p:sp>
      <p:sp>
        <p:nvSpPr>
          <p:cNvPr id="506" name="QUALITATIVE DATA…"/>
          <p:cNvSpPr/>
          <p:nvPr/>
        </p:nvSpPr>
        <p:spPr>
          <a:xfrm>
            <a:off x="6447699" y="2259955"/>
            <a:ext cx="2162401" cy="63243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nSpc>
                <a:spcPct val="110000"/>
              </a:lnSpc>
              <a:spcBef>
                <a:spcPts val="600"/>
              </a:spcBef>
              <a:defRPr sz="1200">
                <a:solidFill>
                  <a:srgbClr val="CCCCCC"/>
                </a:solidFill>
                <a:latin typeface="+mn-lt"/>
                <a:ea typeface="+mn-ea"/>
                <a:cs typeface="+mn-cs"/>
                <a:sym typeface="Helvetica"/>
              </a:defRPr>
            </a:pPr>
            <a:r>
              <a:t>QUALITATIVE DATA</a:t>
            </a:r>
          </a:p>
          <a:p>
            <a:pPr>
              <a:lnSpc>
                <a:spcPct val="110000"/>
              </a:lnSpc>
              <a:spcBef>
                <a:spcPts val="600"/>
              </a:spcBef>
              <a:defRPr sz="1200">
                <a:solidFill>
                  <a:srgbClr val="CCCCCC"/>
                </a:solidFill>
                <a:latin typeface="+mn-lt"/>
                <a:ea typeface="+mn-ea"/>
                <a:cs typeface="+mn-cs"/>
                <a:sym typeface="Helvetica"/>
              </a:defRPr>
            </a:pPr>
            <a:r>
              <a:t>Deals with descriptions</a:t>
            </a:r>
          </a:p>
        </p:txBody>
      </p:sp>
      <p:sp>
        <p:nvSpPr>
          <p:cNvPr id="507" name="The age of a painting is quantitative data.…"/>
          <p:cNvSpPr/>
          <p:nvPr/>
        </p:nvSpPr>
        <p:spPr>
          <a:xfrm>
            <a:off x="2588636" y="3630680"/>
            <a:ext cx="6309907" cy="284183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p>
            <a:pPr>
              <a:defRPr sz="2800" b="1">
                <a:solidFill>
                  <a:srgbClr val="CCCCCC"/>
                </a:solidFill>
                <a:latin typeface="+mn-lt"/>
                <a:ea typeface="+mn-ea"/>
                <a:cs typeface="+mn-cs"/>
                <a:sym typeface="Helvetica"/>
              </a:defRPr>
            </a:pPr>
            <a:r>
              <a:rPr dirty="0"/>
              <a:t>The age of a painting is </a:t>
            </a:r>
            <a:br>
              <a:rPr lang="en-US" dirty="0"/>
            </a:br>
            <a:r>
              <a:rPr dirty="0">
                <a:solidFill>
                  <a:srgbClr val="FAA619"/>
                </a:solidFill>
              </a:rPr>
              <a:t>quantitative </a:t>
            </a:r>
            <a:r>
              <a:rPr dirty="0"/>
              <a:t>data.</a:t>
            </a:r>
          </a:p>
          <a:p>
            <a:pPr>
              <a:defRPr sz="2800" b="1">
                <a:solidFill>
                  <a:srgbClr val="CCCCCC"/>
                </a:solidFill>
                <a:latin typeface="+mn-lt"/>
                <a:ea typeface="+mn-ea"/>
                <a:cs typeface="+mn-cs"/>
                <a:sym typeface="Helvetica"/>
              </a:defRPr>
            </a:pPr>
            <a:endParaRPr dirty="0"/>
          </a:p>
          <a:p>
            <a:pPr>
              <a:defRPr sz="2800" b="1">
                <a:solidFill>
                  <a:srgbClr val="CCCCCC"/>
                </a:solidFill>
                <a:latin typeface="+mn-lt"/>
                <a:ea typeface="+mn-ea"/>
                <a:cs typeface="+mn-cs"/>
                <a:sym typeface="Helvetica"/>
              </a:defRPr>
            </a:pPr>
            <a:r>
              <a:rPr dirty="0"/>
              <a:t>The pleasure or displeasure </a:t>
            </a:r>
            <a:br>
              <a:rPr lang="en-US" dirty="0"/>
            </a:br>
            <a:r>
              <a:rPr dirty="0"/>
              <a:t>it provokes in the viewer is </a:t>
            </a:r>
            <a:r>
              <a:rPr dirty="0">
                <a:solidFill>
                  <a:srgbClr val="FAA619"/>
                </a:solidFill>
              </a:rPr>
              <a:t>qualitative </a:t>
            </a:r>
            <a:r>
              <a:rPr dirty="0"/>
              <a:t>data.</a:t>
            </a:r>
          </a:p>
        </p:txBody>
      </p:sp>
    </p:spTree>
    <p:extLst>
      <p:ext uri="{BB962C8B-B14F-4D97-AF65-F5344CB8AC3E}">
        <p14:creationId xmlns:p14="http://schemas.microsoft.com/office/powerpoint/2010/main" val="102733746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9" name="Picture 1" descr="Picture 1"/>
          <p:cNvPicPr>
            <a:picLocks noChangeAspect="1"/>
          </p:cNvPicPr>
          <p:nvPr/>
        </p:nvPicPr>
        <p:blipFill>
          <a:blip r:embed="rId2"/>
          <a:stretch>
            <a:fillRect/>
          </a:stretch>
        </p:blipFill>
        <p:spPr>
          <a:xfrm>
            <a:off x="0" y="0"/>
            <a:ext cx="9144000" cy="6856414"/>
          </a:xfrm>
          <a:prstGeom prst="rect">
            <a:avLst/>
          </a:prstGeom>
          <a:ln w="12700">
            <a:miter lim="400000"/>
          </a:ln>
        </p:spPr>
      </p:pic>
      <p:sp>
        <p:nvSpPr>
          <p:cNvPr id="510" name="TextBox 14"/>
          <p:cNvSpPr/>
          <p:nvPr/>
        </p:nvSpPr>
        <p:spPr>
          <a:xfrm>
            <a:off x="3429000" y="6215062"/>
            <a:ext cx="5359400" cy="3327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lgn="r">
              <a:defRPr sz="1600" b="1">
                <a:latin typeface="+mn-lt"/>
                <a:ea typeface="+mn-ea"/>
                <a:cs typeface="+mn-cs"/>
                <a:sym typeface="Helvetica"/>
              </a:defRPr>
            </a:lvl1pPr>
          </a:lstStyle>
          <a:p>
            <a:r>
              <a:t>TWITTER MAP OF HURRICANE SANDY AFTERMATH</a:t>
            </a:r>
          </a:p>
        </p:txBody>
      </p:sp>
    </p:spTree>
    <p:extLst>
      <p:ext uri="{BB962C8B-B14F-4D97-AF65-F5344CB8AC3E}">
        <p14:creationId xmlns:p14="http://schemas.microsoft.com/office/powerpoint/2010/main" val="105609460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518" name="Defining  Design ethnography…"/>
          <p:cNvSpPr>
            <a:spLocks noGrp="1"/>
          </p:cNvSpPr>
          <p:nvPr>
            <p:ph type="title"/>
          </p:nvPr>
        </p:nvSpPr>
        <p:spPr>
          <a:xfrm>
            <a:off x="2455199" y="622975"/>
            <a:ext cx="5643902" cy="4389300"/>
          </a:xfrm>
          <a:prstGeom prst="rect">
            <a:avLst/>
          </a:prstGeom>
        </p:spPr>
        <p:txBody>
          <a:bodyPr/>
          <a:lstStyle/>
          <a:p>
            <a:pPr>
              <a:defRPr sz="3600" b="1">
                <a:latin typeface="+mn-lt"/>
                <a:ea typeface="+mn-ea"/>
                <a:cs typeface="+mn-cs"/>
                <a:sym typeface="Helvetica"/>
              </a:defRPr>
            </a:pPr>
            <a:r>
              <a:rPr dirty="0"/>
              <a:t>Defining </a:t>
            </a:r>
            <a:br>
              <a:rPr dirty="0"/>
            </a:br>
            <a:r>
              <a:rPr dirty="0"/>
              <a:t>Design ethnography</a:t>
            </a:r>
          </a:p>
          <a:p>
            <a:pPr>
              <a:spcBef>
                <a:spcPts val="1000"/>
              </a:spcBef>
            </a:pPr>
            <a:endParaRPr sz="2700" b="1" dirty="0">
              <a:solidFill>
                <a:srgbClr val="CCCCCC"/>
              </a:solidFill>
              <a:latin typeface="Helvetica Neue"/>
              <a:ea typeface="Helvetica Neue"/>
              <a:cs typeface="Helvetica Neue"/>
              <a:sym typeface="Helvetica Neue"/>
            </a:endParaRPr>
          </a:p>
          <a:p>
            <a:pPr>
              <a:defRPr b="1">
                <a:solidFill>
                  <a:srgbClr val="CCCCCC"/>
                </a:solidFill>
                <a:latin typeface="+mn-lt"/>
                <a:ea typeface="+mn-ea"/>
                <a:cs typeface="+mn-cs"/>
                <a:sym typeface="Helvetica"/>
              </a:defRPr>
            </a:pPr>
            <a:r>
              <a:rPr dirty="0"/>
              <a:t>Design ethnography is best described as </a:t>
            </a:r>
            <a:r>
              <a:rPr dirty="0">
                <a:solidFill>
                  <a:srgbClr val="FAA619"/>
                </a:solidFill>
              </a:rPr>
              <a:t>making the strange familiar and the familiar strange.</a:t>
            </a:r>
          </a:p>
        </p:txBody>
      </p:sp>
      <p:sp>
        <p:nvSpPr>
          <p:cNvPr id="5" name="Qualitative data:"/>
          <p:cNvSpPr/>
          <p:nvPr/>
        </p:nvSpPr>
        <p:spPr>
          <a:xfrm>
            <a:off x="489200" y="690122"/>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Design</a:t>
            </a:r>
            <a:br>
              <a:rPr lang="en-US" dirty="0"/>
            </a:br>
            <a:r>
              <a:rPr lang="en-US" dirty="0"/>
              <a:t>Ethnography</a:t>
            </a:r>
            <a:endParaRPr dirty="0"/>
          </a:p>
        </p:txBody>
      </p:sp>
    </p:spTree>
    <p:extLst>
      <p:ext uri="{BB962C8B-B14F-4D97-AF65-F5344CB8AC3E}">
        <p14:creationId xmlns:p14="http://schemas.microsoft.com/office/powerpoint/2010/main" val="157641069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522" name="Defining  Design ethnography…"/>
          <p:cNvSpPr>
            <a:spLocks noGrp="1"/>
          </p:cNvSpPr>
          <p:nvPr>
            <p:ph type="title"/>
          </p:nvPr>
        </p:nvSpPr>
        <p:spPr>
          <a:xfrm>
            <a:off x="2455199" y="622975"/>
            <a:ext cx="5643902" cy="3576302"/>
          </a:xfrm>
          <a:prstGeom prst="rect">
            <a:avLst/>
          </a:prstGeom>
        </p:spPr>
        <p:txBody>
          <a:bodyPr/>
          <a:lstStyle/>
          <a:p>
            <a:pPr>
              <a:defRPr sz="3600" b="1">
                <a:latin typeface="+mn-lt"/>
                <a:ea typeface="+mn-ea"/>
                <a:cs typeface="+mn-cs"/>
                <a:sym typeface="Helvetica"/>
              </a:defRPr>
            </a:pPr>
            <a:r>
              <a:t>Defining </a:t>
            </a:r>
            <a:br>
              <a:rPr/>
            </a:br>
            <a:r>
              <a:t>Design ethnography</a:t>
            </a:r>
          </a:p>
          <a:p>
            <a:pPr>
              <a:spcBef>
                <a:spcPts val="1000"/>
              </a:spcBef>
            </a:pPr>
            <a:endParaRPr sz="2700" b="1">
              <a:solidFill>
                <a:srgbClr val="CCCCCC"/>
              </a:solidFill>
              <a:latin typeface="Helvetica Neue"/>
              <a:ea typeface="Helvetica Neue"/>
              <a:cs typeface="Helvetica Neue"/>
              <a:sym typeface="Helvetica Neue"/>
            </a:endParaRPr>
          </a:p>
          <a:p>
            <a:pPr>
              <a:defRPr b="1">
                <a:solidFill>
                  <a:srgbClr val="CCCCCC"/>
                </a:solidFill>
                <a:latin typeface="+mn-lt"/>
                <a:ea typeface="+mn-ea"/>
                <a:cs typeface="+mn-cs"/>
                <a:sym typeface="Helvetica"/>
              </a:defRPr>
            </a:pPr>
            <a:r>
              <a:t>Design ethnography is best described as </a:t>
            </a:r>
            <a:r>
              <a:rPr>
                <a:solidFill>
                  <a:srgbClr val="FAA619"/>
                </a:solidFill>
              </a:rPr>
              <a:t>making the strange familiar and the familiar strange.</a:t>
            </a:r>
          </a:p>
        </p:txBody>
      </p:sp>
      <p:grpSp>
        <p:nvGrpSpPr>
          <p:cNvPr id="533" name="Group"/>
          <p:cNvGrpSpPr/>
          <p:nvPr/>
        </p:nvGrpSpPr>
        <p:grpSpPr>
          <a:xfrm>
            <a:off x="2588636" y="4805650"/>
            <a:ext cx="2849284" cy="994501"/>
            <a:chOff x="0" y="0"/>
            <a:chExt cx="2849282" cy="994499"/>
          </a:xfrm>
        </p:grpSpPr>
        <p:grpSp>
          <p:nvGrpSpPr>
            <p:cNvPr id="526" name="Group"/>
            <p:cNvGrpSpPr/>
            <p:nvPr/>
          </p:nvGrpSpPr>
          <p:grpSpPr>
            <a:xfrm>
              <a:off x="546030" y="0"/>
              <a:ext cx="2303253" cy="994500"/>
              <a:chOff x="0" y="0"/>
              <a:chExt cx="2303252" cy="994499"/>
            </a:xfrm>
          </p:grpSpPr>
          <p:sp>
            <p:nvSpPr>
              <p:cNvPr id="524" name="Triangle"/>
              <p:cNvSpPr/>
              <p:nvPr/>
            </p:nvSpPr>
            <p:spPr>
              <a:xfrm rot="16200000">
                <a:off x="-36450" y="268562"/>
                <a:ext cx="324000" cy="251101"/>
              </a:xfrm>
              <a:prstGeom prst="triangle">
                <a:avLst/>
              </a:prstGeom>
              <a:solidFill>
                <a:srgbClr val="434343"/>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525" name="Rounded Rectangle"/>
              <p:cNvSpPr/>
              <p:nvPr/>
            </p:nvSpPr>
            <p:spPr>
              <a:xfrm>
                <a:off x="97052" y="0"/>
                <a:ext cx="2206201" cy="994500"/>
              </a:xfrm>
              <a:prstGeom prst="roundRect">
                <a:avLst>
                  <a:gd name="adj" fmla="val 12896"/>
                </a:avLst>
              </a:prstGeom>
              <a:solidFill>
                <a:srgbClr val="434343"/>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grpSp>
        <p:grpSp>
          <p:nvGrpSpPr>
            <p:cNvPr id="532" name="Group"/>
            <p:cNvGrpSpPr/>
            <p:nvPr/>
          </p:nvGrpSpPr>
          <p:grpSpPr>
            <a:xfrm>
              <a:off x="0" y="139945"/>
              <a:ext cx="480901" cy="480901"/>
              <a:chOff x="0" y="0"/>
              <a:chExt cx="480900" cy="480900"/>
            </a:xfrm>
          </p:grpSpPr>
          <p:sp>
            <p:nvSpPr>
              <p:cNvPr id="527" name="Circle"/>
              <p:cNvSpPr/>
              <p:nvPr/>
            </p:nvSpPr>
            <p:spPr>
              <a:xfrm>
                <a:off x="0" y="0"/>
                <a:ext cx="480901" cy="480901"/>
              </a:xfrm>
              <a:prstGeom prst="ellipse">
                <a:avLst/>
              </a:prstGeom>
              <a:noFill/>
              <a:ln w="19050" cap="flat">
                <a:solidFill>
                  <a:srgbClr val="FAA61A"/>
                </a:solidFill>
                <a:prstDash val="solid"/>
                <a:round/>
              </a:ln>
              <a:effectLst/>
            </p:spPr>
            <p:txBody>
              <a:bodyPr wrap="square" lIns="45719" tIns="45719" rIns="45719" bIns="45719" numCol="1" anchor="ctr">
                <a:noAutofit/>
              </a:bodyPr>
              <a:lstStyle/>
              <a:p>
                <a:pPr>
                  <a:defRPr>
                    <a:solidFill>
                      <a:srgbClr val="000000"/>
                    </a:solidFill>
                  </a:defRPr>
                </a:pPr>
                <a:endParaRPr/>
              </a:p>
            </p:txBody>
          </p:sp>
          <p:grpSp>
            <p:nvGrpSpPr>
              <p:cNvPr id="530" name="Group"/>
              <p:cNvGrpSpPr/>
              <p:nvPr/>
            </p:nvGrpSpPr>
            <p:grpSpPr>
              <a:xfrm>
                <a:off x="142149" y="152279"/>
                <a:ext cx="196570" cy="39485"/>
                <a:chOff x="0" y="0"/>
                <a:chExt cx="196569" cy="39483"/>
              </a:xfrm>
            </p:grpSpPr>
            <p:sp>
              <p:nvSpPr>
                <p:cNvPr id="528" name="Circle"/>
                <p:cNvSpPr/>
                <p:nvPr/>
              </p:nvSpPr>
              <p:spPr>
                <a:xfrm>
                  <a:off x="0" y="0"/>
                  <a:ext cx="39487" cy="39484"/>
                </a:xfrm>
                <a:prstGeom prst="ellipse">
                  <a:avLst/>
                </a:prstGeom>
                <a:solidFill>
                  <a:srgbClr val="FAA61A"/>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529" name="Circle"/>
                <p:cNvSpPr/>
                <p:nvPr/>
              </p:nvSpPr>
              <p:spPr>
                <a:xfrm>
                  <a:off x="157083" y="0"/>
                  <a:ext cx="39487" cy="39484"/>
                </a:xfrm>
                <a:prstGeom prst="ellipse">
                  <a:avLst/>
                </a:prstGeom>
                <a:solidFill>
                  <a:srgbClr val="FAA61A"/>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grpSp>
          <p:sp>
            <p:nvSpPr>
              <p:cNvPr id="531" name="Line"/>
              <p:cNvSpPr/>
              <p:nvPr/>
            </p:nvSpPr>
            <p:spPr>
              <a:xfrm rot="8100000">
                <a:off x="143544" y="186079"/>
                <a:ext cx="193678" cy="1936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9050" cap="flat">
                <a:solidFill>
                  <a:srgbClr val="FAA61A"/>
                </a:solidFill>
                <a:prstDash val="solid"/>
                <a:round/>
              </a:ln>
              <a:effectLst/>
            </p:spPr>
            <p:txBody>
              <a:bodyPr wrap="square" lIns="45719" tIns="45719" rIns="45719" bIns="45719" numCol="1" anchor="ctr">
                <a:noAutofit/>
              </a:bodyPr>
              <a:lstStyle/>
              <a:p>
                <a:pPr>
                  <a:defRPr>
                    <a:solidFill>
                      <a:srgbClr val="000000"/>
                    </a:solidFill>
                  </a:defRPr>
                </a:pPr>
                <a:endParaRPr/>
              </a:p>
            </p:txBody>
          </p:sp>
        </p:grpSp>
      </p:grpSp>
      <p:grpSp>
        <p:nvGrpSpPr>
          <p:cNvPr id="543" name="Group"/>
          <p:cNvGrpSpPr/>
          <p:nvPr/>
        </p:nvGrpSpPr>
        <p:grpSpPr>
          <a:xfrm>
            <a:off x="5761712" y="4805650"/>
            <a:ext cx="2849283" cy="994501"/>
            <a:chOff x="0" y="0"/>
            <a:chExt cx="2849282" cy="994499"/>
          </a:xfrm>
        </p:grpSpPr>
        <p:grpSp>
          <p:nvGrpSpPr>
            <p:cNvPr id="536" name="Group"/>
            <p:cNvGrpSpPr/>
            <p:nvPr/>
          </p:nvGrpSpPr>
          <p:grpSpPr>
            <a:xfrm>
              <a:off x="546030" y="0"/>
              <a:ext cx="2303253" cy="994500"/>
              <a:chOff x="0" y="0"/>
              <a:chExt cx="2303252" cy="994499"/>
            </a:xfrm>
          </p:grpSpPr>
          <p:sp>
            <p:nvSpPr>
              <p:cNvPr id="534" name="Triangle"/>
              <p:cNvSpPr/>
              <p:nvPr/>
            </p:nvSpPr>
            <p:spPr>
              <a:xfrm rot="16200000">
                <a:off x="-36450" y="268562"/>
                <a:ext cx="324000" cy="251101"/>
              </a:xfrm>
              <a:prstGeom prst="triangle">
                <a:avLst/>
              </a:prstGeom>
              <a:solidFill>
                <a:srgbClr val="434343"/>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535" name="Rounded Rectangle"/>
              <p:cNvSpPr/>
              <p:nvPr/>
            </p:nvSpPr>
            <p:spPr>
              <a:xfrm>
                <a:off x="97052" y="0"/>
                <a:ext cx="2206201" cy="994500"/>
              </a:xfrm>
              <a:prstGeom prst="roundRect">
                <a:avLst>
                  <a:gd name="adj" fmla="val 12896"/>
                </a:avLst>
              </a:prstGeom>
              <a:solidFill>
                <a:srgbClr val="434343"/>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grpSp>
        <p:grpSp>
          <p:nvGrpSpPr>
            <p:cNvPr id="542" name="Group"/>
            <p:cNvGrpSpPr/>
            <p:nvPr/>
          </p:nvGrpSpPr>
          <p:grpSpPr>
            <a:xfrm>
              <a:off x="0" y="139945"/>
              <a:ext cx="480901" cy="480901"/>
              <a:chOff x="0" y="0"/>
              <a:chExt cx="480900" cy="480900"/>
            </a:xfrm>
          </p:grpSpPr>
          <p:sp>
            <p:nvSpPr>
              <p:cNvPr id="537" name="Circle"/>
              <p:cNvSpPr/>
              <p:nvPr/>
            </p:nvSpPr>
            <p:spPr>
              <a:xfrm>
                <a:off x="0" y="0"/>
                <a:ext cx="480901" cy="480901"/>
              </a:xfrm>
              <a:prstGeom prst="ellipse">
                <a:avLst/>
              </a:prstGeom>
              <a:noFill/>
              <a:ln w="19050" cap="flat">
                <a:solidFill>
                  <a:srgbClr val="FAA61A"/>
                </a:solidFill>
                <a:prstDash val="solid"/>
                <a:round/>
              </a:ln>
              <a:effectLst/>
            </p:spPr>
            <p:txBody>
              <a:bodyPr wrap="square" lIns="45719" tIns="45719" rIns="45719" bIns="45719" numCol="1" anchor="ctr">
                <a:noAutofit/>
              </a:bodyPr>
              <a:lstStyle/>
              <a:p>
                <a:pPr>
                  <a:defRPr>
                    <a:solidFill>
                      <a:srgbClr val="000000"/>
                    </a:solidFill>
                  </a:defRPr>
                </a:pPr>
                <a:endParaRPr/>
              </a:p>
            </p:txBody>
          </p:sp>
          <p:grpSp>
            <p:nvGrpSpPr>
              <p:cNvPr id="540" name="Group"/>
              <p:cNvGrpSpPr/>
              <p:nvPr/>
            </p:nvGrpSpPr>
            <p:grpSpPr>
              <a:xfrm>
                <a:off x="142149" y="152279"/>
                <a:ext cx="196570" cy="39485"/>
                <a:chOff x="0" y="0"/>
                <a:chExt cx="196569" cy="39483"/>
              </a:xfrm>
            </p:grpSpPr>
            <p:sp>
              <p:nvSpPr>
                <p:cNvPr id="538" name="Circle"/>
                <p:cNvSpPr/>
                <p:nvPr/>
              </p:nvSpPr>
              <p:spPr>
                <a:xfrm>
                  <a:off x="0" y="0"/>
                  <a:ext cx="39487" cy="39484"/>
                </a:xfrm>
                <a:prstGeom prst="ellipse">
                  <a:avLst/>
                </a:prstGeom>
                <a:solidFill>
                  <a:srgbClr val="FAA61A"/>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539" name="Circle"/>
                <p:cNvSpPr/>
                <p:nvPr/>
              </p:nvSpPr>
              <p:spPr>
                <a:xfrm>
                  <a:off x="157083" y="0"/>
                  <a:ext cx="39487" cy="39484"/>
                </a:xfrm>
                <a:prstGeom prst="ellipse">
                  <a:avLst/>
                </a:prstGeom>
                <a:solidFill>
                  <a:srgbClr val="FAA61A"/>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grpSp>
          <p:sp>
            <p:nvSpPr>
              <p:cNvPr id="541" name="Line"/>
              <p:cNvSpPr/>
              <p:nvPr/>
            </p:nvSpPr>
            <p:spPr>
              <a:xfrm rot="8100000">
                <a:off x="143544" y="186079"/>
                <a:ext cx="193678" cy="1936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9050" cap="flat">
                <a:solidFill>
                  <a:srgbClr val="FAA61A"/>
                </a:solidFill>
                <a:prstDash val="solid"/>
                <a:round/>
              </a:ln>
              <a:effectLst/>
            </p:spPr>
            <p:txBody>
              <a:bodyPr wrap="square" lIns="45719" tIns="45719" rIns="45719" bIns="45719" numCol="1" anchor="ctr">
                <a:noAutofit/>
              </a:bodyPr>
              <a:lstStyle/>
              <a:p>
                <a:pPr>
                  <a:defRPr>
                    <a:solidFill>
                      <a:srgbClr val="000000"/>
                    </a:solidFill>
                  </a:defRPr>
                </a:pPr>
                <a:endParaRPr/>
              </a:p>
            </p:txBody>
          </p:sp>
        </p:grpSp>
      </p:grpSp>
      <p:sp>
        <p:nvSpPr>
          <p:cNvPr id="544" name="MAKING THE STRANGE FAMILIAR implies accepting the unknown, the unusual, and the unexpected, as the new normal"/>
          <p:cNvSpPr/>
          <p:nvPr/>
        </p:nvSpPr>
        <p:spPr>
          <a:xfrm>
            <a:off x="3275074" y="4749155"/>
            <a:ext cx="2162401" cy="114297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nSpc>
                <a:spcPct val="110000"/>
              </a:lnSpc>
              <a:spcBef>
                <a:spcPts val="600"/>
              </a:spcBef>
              <a:defRPr sz="1200">
                <a:solidFill>
                  <a:srgbClr val="CCCCCC"/>
                </a:solidFill>
                <a:latin typeface="+mn-lt"/>
                <a:ea typeface="+mn-ea"/>
                <a:cs typeface="+mn-cs"/>
                <a:sym typeface="Helvetica"/>
              </a:defRPr>
            </a:lvl1pPr>
          </a:lstStyle>
          <a:p>
            <a:r>
              <a:t>MAKING THE STRANGE FAMILIAR implies accepting the unknown, the unusual, and the unexpected, as the new normal</a:t>
            </a:r>
          </a:p>
        </p:txBody>
      </p:sp>
      <p:sp>
        <p:nvSpPr>
          <p:cNvPr id="545" name="MAKING THE FAMILIAR STRANGE means developing a renewed curiosity for what you know, giving it a new value."/>
          <p:cNvSpPr/>
          <p:nvPr/>
        </p:nvSpPr>
        <p:spPr>
          <a:xfrm>
            <a:off x="6442937" y="4731415"/>
            <a:ext cx="2162401" cy="114297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nSpc>
                <a:spcPct val="110000"/>
              </a:lnSpc>
              <a:spcBef>
                <a:spcPts val="600"/>
              </a:spcBef>
              <a:defRPr sz="1200">
                <a:solidFill>
                  <a:srgbClr val="CCCCCC"/>
                </a:solidFill>
                <a:latin typeface="+mn-lt"/>
                <a:ea typeface="+mn-ea"/>
                <a:cs typeface="+mn-cs"/>
                <a:sym typeface="Helvetica"/>
              </a:defRPr>
            </a:lvl1pPr>
          </a:lstStyle>
          <a:p>
            <a:r>
              <a:t>MAKING THE FAMILIAR STRANGE means developing a renewed curiosity for what you know, giving it a new value.</a:t>
            </a:r>
          </a:p>
        </p:txBody>
      </p:sp>
      <p:sp>
        <p:nvSpPr>
          <p:cNvPr id="27" name="Qualitative data:"/>
          <p:cNvSpPr/>
          <p:nvPr/>
        </p:nvSpPr>
        <p:spPr>
          <a:xfrm>
            <a:off x="489200" y="690122"/>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Design</a:t>
            </a:r>
            <a:br>
              <a:rPr lang="en-US" dirty="0"/>
            </a:br>
            <a:r>
              <a:rPr lang="en-US" dirty="0"/>
              <a:t>Ethnography</a:t>
            </a:r>
            <a:endParaRPr dirty="0"/>
          </a:p>
        </p:txBody>
      </p:sp>
    </p:spTree>
    <p:extLst>
      <p:ext uri="{BB962C8B-B14F-4D97-AF65-F5344CB8AC3E}">
        <p14:creationId xmlns:p14="http://schemas.microsoft.com/office/powerpoint/2010/main" val="181836175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p:cNvSpPr/>
          <p:nvPr/>
        </p:nvSpPr>
        <p:spPr>
          <a:xfrm>
            <a:off x="0" y="1562726"/>
            <a:ext cx="9144000" cy="5383925"/>
          </a:xfrm>
          <a:prstGeom prst="rect">
            <a:avLst/>
          </a:prstGeom>
          <a:solidFill>
            <a:srgbClr val="0098A2"/>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17" name="Rectangle"/>
          <p:cNvSpPr/>
          <p:nvPr/>
        </p:nvSpPr>
        <p:spPr>
          <a:xfrm>
            <a:off x="2264848" y="2242390"/>
            <a:ext cx="6879151" cy="439850"/>
          </a:xfrm>
          <a:prstGeom prst="rect">
            <a:avLst/>
          </a:prstGeom>
          <a:solidFill>
            <a:srgbClr val="006F77"/>
          </a:solidFill>
          <a:ln w="12700" cap="flat">
            <a:noFill/>
            <a:miter lim="400000"/>
          </a:ln>
          <a:effectLst/>
        </p:spPr>
        <p:txBody>
          <a:bodyPr wrap="square" lIns="45719" tIns="45719" rIns="45719" bIns="45719" numCol="1" anchor="ctr">
            <a:noAutofit/>
          </a:bodyPr>
          <a:lstStyle/>
          <a:p>
            <a:pPr>
              <a:defRPr>
                <a:solidFill>
                  <a:srgbClr val="000000"/>
                </a:solidFill>
              </a:defRPr>
            </a:pPr>
            <a:r>
              <a:rPr lang="en-US" dirty="0"/>
              <a:t> </a:t>
            </a:r>
            <a:endParaRPr dirty="0"/>
          </a:p>
        </p:txBody>
      </p:sp>
      <p:sp>
        <p:nvSpPr>
          <p:cNvPr id="10" name="Thank you to..."/>
          <p:cNvSpPr txBox="1">
            <a:spLocks/>
          </p:cNvSpPr>
          <p:nvPr/>
        </p:nvSpPr>
        <p:spPr>
          <a:xfrm>
            <a:off x="2455199" y="593375"/>
            <a:ext cx="6377102" cy="8807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b="1" spc="-100" dirty="0">
                <a:solidFill>
                  <a:schemeClr val="tx1"/>
                </a:solidFill>
              </a:rPr>
              <a:t>Spirit of this workshop</a:t>
            </a:r>
            <a:endParaRPr lang="en-US" sz="2200" b="1" spc="-100" dirty="0">
              <a:solidFill>
                <a:schemeClr val="accent4"/>
              </a:solidFill>
            </a:endParaRPr>
          </a:p>
        </p:txBody>
      </p:sp>
      <p:pic>
        <p:nvPicPr>
          <p:cNvPr id="16" name="Logo_white.png" descr="Logo_white.png"/>
          <p:cNvPicPr>
            <a:picLocks noChangeAspect="1"/>
          </p:cNvPicPr>
          <p:nvPr/>
        </p:nvPicPr>
        <p:blipFill>
          <a:blip r:embed="rId3"/>
          <a:srcRect t="10799" b="10799"/>
          <a:stretch>
            <a:fillRect/>
          </a:stretch>
        </p:blipFill>
        <p:spPr>
          <a:xfrm>
            <a:off x="540099" y="739671"/>
            <a:ext cx="1445818" cy="255758"/>
          </a:xfrm>
          <a:prstGeom prst="rect">
            <a:avLst/>
          </a:prstGeom>
          <a:ln w="12700">
            <a:miter lim="400000"/>
          </a:ln>
        </p:spPr>
      </p:pic>
      <p:sp>
        <p:nvSpPr>
          <p:cNvPr id="14" name="Rectangle"/>
          <p:cNvSpPr/>
          <p:nvPr/>
        </p:nvSpPr>
        <p:spPr>
          <a:xfrm>
            <a:off x="2264848" y="3249537"/>
            <a:ext cx="6879151" cy="719948"/>
          </a:xfrm>
          <a:prstGeom prst="rect">
            <a:avLst/>
          </a:prstGeom>
          <a:solidFill>
            <a:srgbClr val="006F77"/>
          </a:solidFill>
          <a:ln w="12700" cap="flat">
            <a:noFill/>
            <a:miter lim="400000"/>
          </a:ln>
          <a:effectLst/>
        </p:spPr>
        <p:txBody>
          <a:bodyPr wrap="square" lIns="45719" tIns="45719" rIns="45719" bIns="45719" numCol="1" anchor="ctr">
            <a:noAutofit/>
          </a:bodyPr>
          <a:lstStyle/>
          <a:p>
            <a:pPr>
              <a:defRPr>
                <a:solidFill>
                  <a:srgbClr val="000000"/>
                </a:solidFill>
              </a:defRPr>
            </a:pPr>
            <a:r>
              <a:rPr lang="en-US" dirty="0"/>
              <a:t> </a:t>
            </a:r>
            <a:endParaRPr dirty="0"/>
          </a:p>
        </p:txBody>
      </p:sp>
      <p:sp>
        <p:nvSpPr>
          <p:cNvPr id="11" name="This workshop is just an introduction to HCD; being proficient will take longer than three days……"/>
          <p:cNvSpPr>
            <a:spLocks noGrp="1"/>
          </p:cNvSpPr>
          <p:nvPr>
            <p:ph type="body" sz="half" idx="1"/>
          </p:nvPr>
        </p:nvSpPr>
        <p:spPr>
          <a:xfrm>
            <a:off x="2455099" y="1572481"/>
            <a:ext cx="6544522" cy="5158057"/>
          </a:xfrm>
          <a:prstGeom prst="rect">
            <a:avLst/>
          </a:prstGeom>
        </p:spPr>
        <p:txBody>
          <a:bodyPr>
            <a:noAutofit/>
          </a:bodyPr>
          <a:lstStyle/>
          <a:p>
            <a:pPr marL="425450" indent="-285750">
              <a:lnSpc>
                <a:spcPct val="110000"/>
              </a:lnSpc>
              <a:spcBef>
                <a:spcPts val="900"/>
              </a:spcBef>
              <a:buClr>
                <a:schemeClr val="tx1"/>
              </a:buClr>
              <a:buSzPct val="100000"/>
              <a:buFont typeface="Arial" charset="0"/>
              <a:buChar char="•"/>
              <a:defRPr sz="1600">
                <a:solidFill>
                  <a:srgbClr val="CCCCCC"/>
                </a:solidFill>
                <a:latin typeface="+mn-lt"/>
                <a:ea typeface="+mn-ea"/>
                <a:cs typeface="+mn-cs"/>
                <a:sym typeface="Helvetica"/>
              </a:defRPr>
            </a:pPr>
            <a:r>
              <a:rPr lang="en-US" dirty="0">
                <a:solidFill>
                  <a:schemeClr val="tx1"/>
                </a:solidFill>
                <a:sym typeface="Helvetica"/>
              </a:rPr>
              <a:t>This workshop is an introduction to HCD. Becoming proficient takes longer than three days.</a:t>
            </a:r>
          </a:p>
          <a:p>
            <a:pPr marL="425450" indent="-285750">
              <a:lnSpc>
                <a:spcPct val="110000"/>
              </a:lnSpc>
              <a:spcBef>
                <a:spcPts val="900"/>
              </a:spcBef>
              <a:buClr>
                <a:schemeClr val="tx1"/>
              </a:buClr>
              <a:buSzPct val="100000"/>
              <a:buFont typeface="Arial" charset="0"/>
              <a:buChar char="•"/>
              <a:defRPr sz="1600">
                <a:solidFill>
                  <a:srgbClr val="CCCCCC"/>
                </a:solidFill>
                <a:latin typeface="+mn-lt"/>
                <a:ea typeface="+mn-ea"/>
                <a:cs typeface="+mn-cs"/>
                <a:sym typeface="Helvetica"/>
              </a:defRPr>
            </a:pPr>
            <a:r>
              <a:rPr lang="en-US" dirty="0">
                <a:solidFill>
                  <a:schemeClr val="tx1"/>
                </a:solidFill>
                <a:sym typeface="Helvetica"/>
              </a:rPr>
              <a:t>You will need to fully participate and minimize work distractions. </a:t>
            </a:r>
          </a:p>
          <a:p>
            <a:pPr marL="425450" indent="-285750">
              <a:lnSpc>
                <a:spcPct val="110000"/>
              </a:lnSpc>
              <a:spcBef>
                <a:spcPts val="900"/>
              </a:spcBef>
              <a:buClr>
                <a:schemeClr val="tx1"/>
              </a:buClr>
              <a:buSzPct val="100000"/>
              <a:buFont typeface="Arial" charset="0"/>
              <a:buChar char="•"/>
              <a:defRPr sz="1600">
                <a:solidFill>
                  <a:srgbClr val="CCCCCC"/>
                </a:solidFill>
                <a:latin typeface="+mn-lt"/>
                <a:ea typeface="+mn-ea"/>
                <a:cs typeface="+mn-cs"/>
                <a:sym typeface="Helvetica"/>
              </a:defRPr>
            </a:pPr>
            <a:r>
              <a:rPr dirty="0">
                <a:solidFill>
                  <a:schemeClr val="tx1"/>
                </a:solidFill>
                <a:latin typeface="Chivo" charset="0"/>
                <a:ea typeface="Chivo" charset="0"/>
                <a:cs typeface="Chivo" charset="0"/>
                <a:sym typeface="Helvetica Light"/>
              </a:rPr>
              <a:t>We believe that co</a:t>
            </a:r>
            <a:r>
              <a:rPr dirty="0">
                <a:solidFill>
                  <a:schemeClr val="tx1"/>
                </a:solidFill>
                <a:latin typeface="Chivo" charset="0"/>
                <a:ea typeface="Chivo" charset="0"/>
                <a:cs typeface="Chivo" charset="0"/>
              </a:rPr>
              <a:t>llaboration is a survival strateg</a:t>
            </a:r>
            <a:r>
              <a:rPr lang="en-US" dirty="0">
                <a:solidFill>
                  <a:schemeClr val="tx1"/>
                </a:solidFill>
                <a:latin typeface="Chivo" charset="0"/>
                <a:ea typeface="Chivo" charset="0"/>
                <a:cs typeface="Chivo" charset="0"/>
              </a:rPr>
              <a:t>y.  T</a:t>
            </a:r>
            <a:r>
              <a:rPr dirty="0">
                <a:solidFill>
                  <a:schemeClr val="tx1"/>
                </a:solidFill>
                <a:latin typeface="Chivo" charset="0"/>
                <a:ea typeface="Chivo" charset="0"/>
                <a:cs typeface="Chivo" charset="0"/>
              </a:rPr>
              <a:t>his workshop hinges on your ability to collaborate with others.</a:t>
            </a:r>
          </a:p>
          <a:p>
            <a:pPr marL="425450" indent="-285750">
              <a:lnSpc>
                <a:spcPct val="110000"/>
              </a:lnSpc>
              <a:spcBef>
                <a:spcPts val="900"/>
              </a:spcBef>
              <a:buClr>
                <a:schemeClr val="tx1"/>
              </a:buClr>
              <a:buSzPct val="100000"/>
              <a:buFont typeface="Arial" charset="0"/>
              <a:buChar char="•"/>
              <a:defRPr sz="1600">
                <a:solidFill>
                  <a:srgbClr val="CCCCCC"/>
                </a:solidFill>
                <a:latin typeface="+mn-lt"/>
                <a:ea typeface="+mn-ea"/>
                <a:cs typeface="+mn-cs"/>
                <a:sym typeface="Helvetica"/>
              </a:defRPr>
            </a:pPr>
            <a:r>
              <a:rPr lang="en-US" dirty="0">
                <a:solidFill>
                  <a:schemeClr val="tx1"/>
                </a:solidFill>
                <a:latin typeface="Chivo" charset="0"/>
                <a:ea typeface="Chivo" charset="0"/>
                <a:cs typeface="Chivo" charset="0"/>
              </a:rPr>
              <a:t>Allow yourself to look beyond </a:t>
            </a:r>
            <a:r>
              <a:rPr dirty="0">
                <a:solidFill>
                  <a:schemeClr val="tx1"/>
                </a:solidFill>
                <a:latin typeface="Chivo" charset="0"/>
                <a:ea typeface="Chivo" charset="0"/>
                <a:cs typeface="Chivo" charset="0"/>
              </a:rPr>
              <a:t>what you know and what you are </a:t>
            </a:r>
            <a:r>
              <a:rPr lang="en-US" dirty="0">
                <a:solidFill>
                  <a:schemeClr val="tx1"/>
                </a:solidFill>
                <a:latin typeface="Chivo" charset="0"/>
                <a:ea typeface="Chivo" charset="0"/>
                <a:cs typeface="Chivo" charset="0"/>
              </a:rPr>
              <a:t>familiar </a:t>
            </a:r>
            <a:r>
              <a:rPr dirty="0">
                <a:solidFill>
                  <a:schemeClr val="tx1"/>
                </a:solidFill>
                <a:latin typeface="Chivo" charset="0"/>
                <a:ea typeface="Chivo" charset="0"/>
                <a:cs typeface="Chivo" charset="0"/>
              </a:rPr>
              <a:t>with</a:t>
            </a:r>
            <a:r>
              <a:rPr lang="en-US" dirty="0">
                <a:solidFill>
                  <a:schemeClr val="tx1"/>
                </a:solidFill>
                <a:latin typeface="Chivo" charset="0"/>
                <a:ea typeface="Chivo" charset="0"/>
                <a:cs typeface="Chivo" charset="0"/>
              </a:rPr>
              <a:t>.</a:t>
            </a:r>
            <a:r>
              <a:rPr dirty="0">
                <a:solidFill>
                  <a:schemeClr val="tx1"/>
                </a:solidFill>
                <a:latin typeface="Chivo" charset="0"/>
                <a:ea typeface="Chivo" charset="0"/>
                <a:cs typeface="Chivo" charset="0"/>
              </a:rPr>
              <a:t> </a:t>
            </a:r>
            <a:r>
              <a:rPr lang="en-US" dirty="0">
                <a:solidFill>
                  <a:schemeClr val="tx1"/>
                </a:solidFill>
                <a:latin typeface="Chivo" charset="0"/>
                <a:ea typeface="Chivo" charset="0"/>
                <a:cs typeface="Chivo" charset="0"/>
              </a:rPr>
              <a:t>T</a:t>
            </a:r>
            <a:r>
              <a:rPr dirty="0">
                <a:solidFill>
                  <a:schemeClr val="tx1"/>
                </a:solidFill>
                <a:latin typeface="Chivo" charset="0"/>
                <a:ea typeface="Chivo" charset="0"/>
                <a:cs typeface="Chivo" charset="0"/>
              </a:rPr>
              <a:t>ake some risks</a:t>
            </a:r>
            <a:r>
              <a:rPr lang="en-US" dirty="0">
                <a:solidFill>
                  <a:schemeClr val="tx1"/>
                </a:solidFill>
                <a:latin typeface="Chivo" charset="0"/>
                <a:ea typeface="Chivo" charset="0"/>
                <a:cs typeface="Chivo" charset="0"/>
              </a:rPr>
              <a:t>. N</a:t>
            </a:r>
            <a:r>
              <a:rPr dirty="0">
                <a:solidFill>
                  <a:schemeClr val="tx1"/>
                </a:solidFill>
                <a:latin typeface="Chivo" charset="0"/>
                <a:ea typeface="Chivo" charset="0"/>
                <a:cs typeface="Chivo" charset="0"/>
              </a:rPr>
              <a:t>obody</a:t>
            </a:r>
            <a:r>
              <a:rPr lang="en-US" dirty="0">
                <a:solidFill>
                  <a:schemeClr val="tx1"/>
                </a:solidFill>
                <a:latin typeface="Chivo" charset="0"/>
                <a:ea typeface="Chivo" charset="0"/>
                <a:cs typeface="Chivo" charset="0"/>
              </a:rPr>
              <a:t> </a:t>
            </a:r>
            <a:r>
              <a:rPr dirty="0">
                <a:solidFill>
                  <a:schemeClr val="tx1"/>
                </a:solidFill>
                <a:latin typeface="Chivo" charset="0"/>
                <a:ea typeface="Chivo" charset="0"/>
                <a:cs typeface="Chivo" charset="0"/>
              </a:rPr>
              <a:t>will judge you for it.</a:t>
            </a:r>
            <a:endParaRPr lang="en-US" dirty="0">
              <a:solidFill>
                <a:schemeClr val="tx1"/>
              </a:solidFill>
              <a:latin typeface="Chivo" charset="0"/>
              <a:ea typeface="Chivo" charset="0"/>
              <a:cs typeface="Chivo" charset="0"/>
            </a:endParaRPr>
          </a:p>
          <a:p>
            <a:pPr marL="425450" indent="-285750">
              <a:lnSpc>
                <a:spcPct val="110000"/>
              </a:lnSpc>
              <a:spcBef>
                <a:spcPts val="900"/>
              </a:spcBef>
              <a:buClr>
                <a:schemeClr val="tx1"/>
              </a:buClr>
              <a:buSzPct val="100000"/>
              <a:buFont typeface="Arial" charset="0"/>
              <a:buChar char="•"/>
              <a:defRPr sz="1600">
                <a:solidFill>
                  <a:srgbClr val="CCCCCC"/>
                </a:solidFill>
                <a:latin typeface="+mn-lt"/>
                <a:ea typeface="+mn-ea"/>
                <a:cs typeface="+mn-cs"/>
                <a:sym typeface="Helvetica"/>
              </a:defRPr>
            </a:pPr>
            <a:r>
              <a:rPr lang="en-US" dirty="0">
                <a:solidFill>
                  <a:schemeClr val="tx1"/>
                </a:solidFill>
                <a:latin typeface="Chivo" charset="0"/>
                <a:ea typeface="Chivo" charset="0"/>
                <a:cs typeface="Chivo" charset="0"/>
              </a:rPr>
              <a:t>All opinions are welcomed and appreciated.</a:t>
            </a:r>
            <a:endParaRPr dirty="0">
              <a:solidFill>
                <a:schemeClr val="tx1"/>
              </a:solidFill>
              <a:latin typeface="Chivo" charset="0"/>
              <a:ea typeface="Chivo" charset="0"/>
              <a:cs typeface="Chivo" charset="0"/>
            </a:endParaRPr>
          </a:p>
        </p:txBody>
      </p:sp>
      <p:sp>
        <p:nvSpPr>
          <p:cNvPr id="13" name="Triangle">
            <a:extLst>
              <a:ext uri="{FF2B5EF4-FFF2-40B4-BE49-F238E27FC236}">
                <a16:creationId xmlns:a16="http://schemas.microsoft.com/office/drawing/2014/main" id="{AA29F479-0728-2C4B-B897-F77D4DB921AD}"/>
              </a:ext>
            </a:extLst>
          </p:cNvPr>
          <p:cNvSpPr/>
          <p:nvPr/>
        </p:nvSpPr>
        <p:spPr>
          <a:xfrm rot="10800000">
            <a:off x="2537323" y="1515821"/>
            <a:ext cx="384902" cy="177301"/>
          </a:xfrm>
          <a:prstGeom prst="triangle">
            <a:avLst/>
          </a:prstGeom>
          <a:solidFill>
            <a:srgbClr val="212121"/>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223" name="Line"/>
          <p:cNvSpPr/>
          <p:nvPr/>
        </p:nvSpPr>
        <p:spPr>
          <a:xfrm flipH="1">
            <a:off x="2264849" y="788174"/>
            <a:ext cx="1" cy="5417701"/>
          </a:xfrm>
          <a:prstGeom prst="line">
            <a:avLst/>
          </a:prstGeom>
          <a:ln>
            <a:solidFill>
              <a:srgbClr val="CCEAEC"/>
            </a:solidFill>
          </a:ln>
        </p:spPr>
        <p:txBody>
          <a:bodyPr lIns="45719" rIns="45719"/>
          <a:lstStyle/>
          <a:p>
            <a:endParaRPr/>
          </a:p>
        </p:txBody>
      </p:sp>
    </p:spTree>
    <p:extLst>
      <p:ext uri="{BB962C8B-B14F-4D97-AF65-F5344CB8AC3E}">
        <p14:creationId xmlns:p14="http://schemas.microsoft.com/office/powerpoint/2010/main" val="392247497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7" name="Picture 10" descr="Picture 10"/>
          <p:cNvPicPr>
            <a:picLocks noChangeAspect="1"/>
          </p:cNvPicPr>
          <p:nvPr/>
        </p:nvPicPr>
        <p:blipFill>
          <a:blip r:embed="rId2"/>
          <a:stretch>
            <a:fillRect/>
          </a:stretch>
        </p:blipFill>
        <p:spPr>
          <a:xfrm>
            <a:off x="0" y="-15875"/>
            <a:ext cx="9144000" cy="6889750"/>
          </a:xfrm>
          <a:prstGeom prst="rect">
            <a:avLst/>
          </a:prstGeom>
          <a:ln w="12700">
            <a:miter lim="400000"/>
          </a:ln>
        </p:spPr>
      </p:pic>
      <p:sp>
        <p:nvSpPr>
          <p:cNvPr id="548" name="“What people say and what people do and what they say they do are entirely different things.”"/>
          <p:cNvSpPr>
            <a:spLocks noGrp="1"/>
          </p:cNvSpPr>
          <p:nvPr>
            <p:ph type="title"/>
          </p:nvPr>
        </p:nvSpPr>
        <p:spPr>
          <a:xfrm>
            <a:off x="2455199" y="620553"/>
            <a:ext cx="5643902" cy="4389300"/>
          </a:xfrm>
          <a:prstGeom prst="rect">
            <a:avLst/>
          </a:prstGeom>
        </p:spPr>
        <p:txBody>
          <a:bodyPr/>
          <a:lstStyle>
            <a:lvl1pPr>
              <a:spcBef>
                <a:spcPts val="400"/>
              </a:spcBef>
              <a:defRPr sz="2400" b="1">
                <a:latin typeface="+mn-lt"/>
                <a:ea typeface="+mn-ea"/>
                <a:cs typeface="+mn-cs"/>
                <a:sym typeface="Helvetica"/>
              </a:defRPr>
            </a:lvl1pPr>
          </a:lstStyle>
          <a:p>
            <a:r>
              <a:t>“What people say and what people do and what they say they do are entirely different things.”</a:t>
            </a:r>
          </a:p>
        </p:txBody>
      </p:sp>
      <p:sp>
        <p:nvSpPr>
          <p:cNvPr id="549" name="Line"/>
          <p:cNvSpPr/>
          <p:nvPr/>
        </p:nvSpPr>
        <p:spPr>
          <a:xfrm flipH="1">
            <a:off x="2264849" y="788174"/>
            <a:ext cx="1" cy="5417701"/>
          </a:xfrm>
          <a:prstGeom prst="line">
            <a:avLst/>
          </a:prstGeom>
          <a:ln>
            <a:solidFill>
              <a:srgbClr val="CCEAEC"/>
            </a:solidFill>
          </a:ln>
        </p:spPr>
        <p:txBody>
          <a:bodyPr lIns="45719" rIns="45719"/>
          <a:lstStyle/>
          <a:p>
            <a:endParaRPr/>
          </a:p>
        </p:txBody>
      </p:sp>
      <p:grpSp>
        <p:nvGrpSpPr>
          <p:cNvPr id="552" name="Group"/>
          <p:cNvGrpSpPr/>
          <p:nvPr/>
        </p:nvGrpSpPr>
        <p:grpSpPr>
          <a:xfrm>
            <a:off x="2490670" y="5547702"/>
            <a:ext cx="6233928" cy="817851"/>
            <a:chOff x="0" y="0"/>
            <a:chExt cx="6233926" cy="817849"/>
          </a:xfrm>
        </p:grpSpPr>
        <p:sp>
          <p:nvSpPr>
            <p:cNvPr id="550" name="—"/>
            <p:cNvSpPr/>
            <p:nvPr/>
          </p:nvSpPr>
          <p:spPr>
            <a:xfrm>
              <a:off x="0" y="-1"/>
              <a:ext cx="2062201" cy="8178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b">
              <a:normAutofit/>
            </a:bodyPr>
            <a:lstStyle/>
            <a:p>
              <a:pPr lvl="3">
                <a:defRPr sz="2100" b="1">
                  <a:latin typeface="+mn-lt"/>
                  <a:ea typeface="+mn-ea"/>
                  <a:cs typeface="+mn-cs"/>
                  <a:sym typeface="Helvetica"/>
                </a:defRPr>
              </a:pPr>
              <a:r>
                <a:t>—</a:t>
              </a:r>
            </a:p>
          </p:txBody>
        </p:sp>
        <p:sp>
          <p:nvSpPr>
            <p:cNvPr id="551" name="Margaret Mead…"/>
            <p:cNvSpPr/>
            <p:nvPr/>
          </p:nvSpPr>
          <p:spPr>
            <a:xfrm>
              <a:off x="297764" y="-1"/>
              <a:ext cx="5936163" cy="8178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b">
              <a:normAutofit lnSpcReduction="10000"/>
            </a:bodyPr>
            <a:lstStyle/>
            <a:p>
              <a:pPr lvl="3">
                <a:defRPr sz="2100" b="1">
                  <a:latin typeface="+mn-lt"/>
                  <a:ea typeface="+mn-ea"/>
                  <a:cs typeface="+mn-cs"/>
                  <a:sym typeface="Helvetica"/>
                </a:defRPr>
              </a:pPr>
              <a:r>
                <a:t>Margaret Mead</a:t>
              </a:r>
            </a:p>
            <a:p>
              <a:pPr>
                <a:defRPr sz="2100">
                  <a:latin typeface="+mn-lt"/>
                  <a:ea typeface="+mn-ea"/>
                  <a:cs typeface="+mn-cs"/>
                  <a:sym typeface="Helvetica"/>
                </a:defRPr>
              </a:pPr>
              <a:r>
                <a:t>Anthropologist</a:t>
              </a:r>
            </a:p>
          </p:txBody>
        </p:sp>
      </p:grpSp>
      <p:sp>
        <p:nvSpPr>
          <p:cNvPr id="553" name="“"/>
          <p:cNvSpPr/>
          <p:nvPr/>
        </p:nvSpPr>
        <p:spPr>
          <a:xfrm>
            <a:off x="489200" y="469352"/>
            <a:ext cx="1639799" cy="13512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7700" b="1">
                <a:solidFill>
                  <a:srgbClr val="FAA61A"/>
                </a:solidFill>
                <a:latin typeface="+mn-lt"/>
                <a:ea typeface="+mn-ea"/>
                <a:cs typeface="+mn-cs"/>
                <a:sym typeface="Helvetica"/>
              </a:defRPr>
            </a:lvl1pPr>
          </a:lstStyle>
          <a:p>
            <a:r>
              <a:rPr dirty="0"/>
              <a:t>“</a:t>
            </a:r>
          </a:p>
        </p:txBody>
      </p:sp>
      <p:sp>
        <p:nvSpPr>
          <p:cNvPr id="554" name="Explore:  Design ethnography"/>
          <p:cNvSpPr/>
          <p:nvPr/>
        </p:nvSpPr>
        <p:spPr>
          <a:xfrm>
            <a:off x="489200" y="5507815"/>
            <a:ext cx="1639799" cy="8305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b">
            <a:spAutoFit/>
          </a:bodyPr>
          <a:lstStyle/>
          <a:p>
            <a:pPr>
              <a:defRPr b="1">
                <a:solidFill>
                  <a:srgbClr val="FAA61A"/>
                </a:solidFill>
                <a:latin typeface="+mn-lt"/>
                <a:ea typeface="+mn-ea"/>
                <a:cs typeface="+mn-cs"/>
                <a:sym typeface="Helvetica"/>
              </a:defRPr>
            </a:pPr>
            <a:br>
              <a:rPr/>
            </a:br>
            <a:r>
              <a:t>Design </a:t>
            </a:r>
            <a:r>
              <a:rPr lang="en-US"/>
              <a:t>E</a:t>
            </a:r>
            <a:r>
              <a:t>thnography</a:t>
            </a:r>
          </a:p>
        </p:txBody>
      </p:sp>
    </p:spTree>
    <p:extLst>
      <p:ext uri="{BB962C8B-B14F-4D97-AF65-F5344CB8AC3E}">
        <p14:creationId xmlns:p14="http://schemas.microsoft.com/office/powerpoint/2010/main" val="159116832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7" name="Picture 10" descr="Picture 10"/>
          <p:cNvPicPr>
            <a:picLocks noChangeAspect="1"/>
          </p:cNvPicPr>
          <p:nvPr/>
        </p:nvPicPr>
        <p:blipFill>
          <a:blip r:embed="rId2"/>
          <a:stretch>
            <a:fillRect/>
          </a:stretch>
        </p:blipFill>
        <p:spPr>
          <a:xfrm>
            <a:off x="0" y="0"/>
            <a:ext cx="9144000" cy="6889750"/>
          </a:xfrm>
          <a:prstGeom prst="rect">
            <a:avLst/>
          </a:prstGeom>
          <a:ln w="12700">
            <a:miter lim="400000"/>
          </a:ln>
        </p:spPr>
      </p:pic>
      <p:sp>
        <p:nvSpPr>
          <p:cNvPr id="548" name="“What people say and what people do and what they say they do are entirely different things.”"/>
          <p:cNvSpPr>
            <a:spLocks noGrp="1"/>
          </p:cNvSpPr>
          <p:nvPr>
            <p:ph type="title"/>
          </p:nvPr>
        </p:nvSpPr>
        <p:spPr>
          <a:xfrm>
            <a:off x="2455199" y="620553"/>
            <a:ext cx="5643902" cy="1413199"/>
          </a:xfrm>
          <a:prstGeom prst="rect">
            <a:avLst/>
          </a:prstGeom>
        </p:spPr>
        <p:txBody>
          <a:bodyPr/>
          <a:lstStyle>
            <a:lvl1pPr>
              <a:spcBef>
                <a:spcPts val="400"/>
              </a:spcBef>
              <a:defRPr sz="2400" b="1">
                <a:latin typeface="+mn-lt"/>
                <a:ea typeface="+mn-ea"/>
                <a:cs typeface="+mn-cs"/>
                <a:sym typeface="Helvetica"/>
              </a:defRPr>
            </a:lvl1pPr>
          </a:lstStyle>
          <a:p>
            <a:r>
              <a:rPr dirty="0"/>
              <a:t>“What people say and what people do and what they say they do are entirely different things.”</a:t>
            </a:r>
          </a:p>
        </p:txBody>
      </p:sp>
      <p:sp>
        <p:nvSpPr>
          <p:cNvPr id="549" name="Line"/>
          <p:cNvSpPr/>
          <p:nvPr/>
        </p:nvSpPr>
        <p:spPr>
          <a:xfrm flipH="1">
            <a:off x="2264849" y="788174"/>
            <a:ext cx="1" cy="5417701"/>
          </a:xfrm>
          <a:prstGeom prst="line">
            <a:avLst/>
          </a:prstGeom>
          <a:ln>
            <a:solidFill>
              <a:srgbClr val="CCEAEC"/>
            </a:solidFill>
          </a:ln>
        </p:spPr>
        <p:txBody>
          <a:bodyPr lIns="45719" rIns="45719"/>
          <a:lstStyle/>
          <a:p>
            <a:endParaRPr/>
          </a:p>
        </p:txBody>
      </p:sp>
      <p:grpSp>
        <p:nvGrpSpPr>
          <p:cNvPr id="552" name="Group"/>
          <p:cNvGrpSpPr/>
          <p:nvPr/>
        </p:nvGrpSpPr>
        <p:grpSpPr>
          <a:xfrm>
            <a:off x="2490670" y="5547702"/>
            <a:ext cx="6233928" cy="817851"/>
            <a:chOff x="0" y="0"/>
            <a:chExt cx="6233926" cy="817849"/>
          </a:xfrm>
        </p:grpSpPr>
        <p:sp>
          <p:nvSpPr>
            <p:cNvPr id="550" name="—"/>
            <p:cNvSpPr/>
            <p:nvPr/>
          </p:nvSpPr>
          <p:spPr>
            <a:xfrm>
              <a:off x="0" y="-1"/>
              <a:ext cx="2062201" cy="8178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b">
              <a:normAutofit/>
            </a:bodyPr>
            <a:lstStyle/>
            <a:p>
              <a:pPr lvl="3">
                <a:defRPr sz="2100" b="1">
                  <a:latin typeface="+mn-lt"/>
                  <a:ea typeface="+mn-ea"/>
                  <a:cs typeface="+mn-cs"/>
                  <a:sym typeface="Helvetica"/>
                </a:defRPr>
              </a:pPr>
              <a:r>
                <a:t>—</a:t>
              </a:r>
            </a:p>
          </p:txBody>
        </p:sp>
        <p:sp>
          <p:nvSpPr>
            <p:cNvPr id="551" name="Margaret Mead…"/>
            <p:cNvSpPr/>
            <p:nvPr/>
          </p:nvSpPr>
          <p:spPr>
            <a:xfrm>
              <a:off x="297764" y="-1"/>
              <a:ext cx="5936163" cy="8178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b">
              <a:normAutofit lnSpcReduction="10000"/>
            </a:bodyPr>
            <a:lstStyle/>
            <a:p>
              <a:pPr lvl="3">
                <a:defRPr sz="2100" b="1">
                  <a:latin typeface="+mn-lt"/>
                  <a:ea typeface="+mn-ea"/>
                  <a:cs typeface="+mn-cs"/>
                  <a:sym typeface="Helvetica"/>
                </a:defRPr>
              </a:pPr>
              <a:r>
                <a:t>Margaret Mead</a:t>
              </a:r>
            </a:p>
            <a:p>
              <a:pPr>
                <a:defRPr sz="2100">
                  <a:latin typeface="+mn-lt"/>
                  <a:ea typeface="+mn-ea"/>
                  <a:cs typeface="+mn-cs"/>
                  <a:sym typeface="Helvetica"/>
                </a:defRPr>
              </a:pPr>
              <a:r>
                <a:t>Anthropologist</a:t>
              </a:r>
            </a:p>
          </p:txBody>
        </p:sp>
      </p:grpSp>
      <p:sp>
        <p:nvSpPr>
          <p:cNvPr id="553" name="“"/>
          <p:cNvSpPr/>
          <p:nvPr/>
        </p:nvSpPr>
        <p:spPr>
          <a:xfrm>
            <a:off x="489200" y="469352"/>
            <a:ext cx="1639799" cy="13512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7700" b="1">
                <a:solidFill>
                  <a:srgbClr val="FAA61A"/>
                </a:solidFill>
                <a:latin typeface="+mn-lt"/>
                <a:ea typeface="+mn-ea"/>
                <a:cs typeface="+mn-cs"/>
                <a:sym typeface="Helvetica"/>
              </a:defRPr>
            </a:lvl1pPr>
          </a:lstStyle>
          <a:p>
            <a:r>
              <a:rPr dirty="0"/>
              <a:t>“</a:t>
            </a:r>
          </a:p>
        </p:txBody>
      </p:sp>
      <p:sp>
        <p:nvSpPr>
          <p:cNvPr id="554" name="Explore:  Design ethnography"/>
          <p:cNvSpPr/>
          <p:nvPr/>
        </p:nvSpPr>
        <p:spPr>
          <a:xfrm>
            <a:off x="489200" y="5507815"/>
            <a:ext cx="1639799" cy="8305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b">
            <a:spAutoFit/>
          </a:bodyPr>
          <a:lstStyle/>
          <a:p>
            <a:pPr>
              <a:defRPr b="1">
                <a:solidFill>
                  <a:srgbClr val="FAA61A"/>
                </a:solidFill>
                <a:latin typeface="+mn-lt"/>
                <a:ea typeface="+mn-ea"/>
                <a:cs typeface="+mn-cs"/>
                <a:sym typeface="Helvetica"/>
              </a:defRPr>
            </a:pPr>
            <a:br>
              <a:rPr/>
            </a:br>
            <a:r>
              <a:t>Design </a:t>
            </a:r>
            <a:r>
              <a:rPr lang="en-US"/>
              <a:t>E</a:t>
            </a:r>
            <a:r>
              <a:t>thnography</a:t>
            </a:r>
          </a:p>
        </p:txBody>
      </p:sp>
      <p:sp>
        <p:nvSpPr>
          <p:cNvPr id="10" name="“What people say and what people do and what they say they do are entirely different things.”"/>
          <p:cNvSpPr txBox="1">
            <a:spLocks/>
          </p:cNvSpPr>
          <p:nvPr/>
        </p:nvSpPr>
        <p:spPr>
          <a:xfrm>
            <a:off x="3080697" y="1847755"/>
            <a:ext cx="5643902" cy="1413199"/>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marL="0" marR="0" indent="0" algn="l" defTabSz="914400" rtl="0" latinLnBrk="0">
              <a:lnSpc>
                <a:spcPct val="100000"/>
              </a:lnSpc>
              <a:spcBef>
                <a:spcPts val="400"/>
              </a:spcBef>
              <a:spcAft>
                <a:spcPts val="0"/>
              </a:spcAft>
              <a:buClrTx/>
              <a:buSzTx/>
              <a:buFontTx/>
              <a:buNone/>
              <a:tabLst/>
              <a:defRPr sz="2400" b="1" i="0" u="none" strike="noStrike" cap="none" spc="0" baseline="0">
                <a:ln>
                  <a:noFill/>
                </a:ln>
                <a:solidFill>
                  <a:srgbClr val="FFFFFF"/>
                </a:solidFill>
                <a:uFillTx/>
                <a:latin typeface="+mn-lt"/>
                <a:ea typeface="+mn-ea"/>
                <a:cs typeface="+mn-cs"/>
                <a:sym typeface="Helvetica"/>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dirty="0">
                <a:solidFill>
                  <a:srgbClr val="FFC000"/>
                </a:solidFill>
              </a:rPr>
              <a:t>[…</a:t>
            </a:r>
            <a:r>
              <a:rPr lang="en-US" i="1" dirty="0">
                <a:solidFill>
                  <a:srgbClr val="FFC000"/>
                </a:solidFill>
              </a:rPr>
              <a:t>and not to mention what we think people do</a:t>
            </a:r>
            <a:r>
              <a:rPr lang="en-US" dirty="0">
                <a:solidFill>
                  <a:srgbClr val="FFC000"/>
                </a:solidFill>
              </a:rPr>
              <a:t>…]</a:t>
            </a:r>
          </a:p>
        </p:txBody>
      </p:sp>
    </p:spTree>
    <p:extLst>
      <p:ext uri="{BB962C8B-B14F-4D97-AF65-F5344CB8AC3E}">
        <p14:creationId xmlns:p14="http://schemas.microsoft.com/office/powerpoint/2010/main" val="216204046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9" name="Picture 1" descr="Picture 1"/>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5" name="Group 6"/>
          <p:cNvSpPr/>
          <p:nvPr/>
        </p:nvSpPr>
        <p:spPr>
          <a:xfrm>
            <a:off x="380999" y="331409"/>
            <a:ext cx="7862890" cy="7078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000" b="1">
                <a:latin typeface="+mn-lt"/>
                <a:ea typeface="+mn-ea"/>
                <a:cs typeface="+mn-cs"/>
                <a:sym typeface="Helvetica"/>
              </a:defRPr>
            </a:lvl1pPr>
          </a:lstStyle>
          <a:p>
            <a:r>
              <a:t>Design Ethnography</a:t>
            </a:r>
            <a:endParaRPr lang="en-US"/>
          </a:p>
          <a:p>
            <a:endParaRPr/>
          </a:p>
        </p:txBody>
      </p:sp>
    </p:spTree>
    <p:extLst>
      <p:ext uri="{BB962C8B-B14F-4D97-AF65-F5344CB8AC3E}">
        <p14:creationId xmlns:p14="http://schemas.microsoft.com/office/powerpoint/2010/main" val="406954324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25"/>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7" name="Group 6"/>
          <p:cNvSpPr/>
          <p:nvPr/>
        </p:nvSpPr>
        <p:spPr>
          <a:xfrm>
            <a:off x="1196532" y="543129"/>
            <a:ext cx="9144000" cy="707886"/>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2000" b="1">
                <a:latin typeface="+mn-lt"/>
                <a:ea typeface="+mn-ea"/>
                <a:cs typeface="+mn-cs"/>
                <a:sym typeface="Helvetica"/>
              </a:defRPr>
            </a:lvl1pPr>
          </a:lstStyle>
          <a:p>
            <a:r>
              <a:rPr dirty="0">
                <a:solidFill>
                  <a:schemeClr val="tx1"/>
                </a:solidFill>
              </a:rPr>
              <a:t>Design Ethnography:</a:t>
            </a:r>
            <a:endParaRPr lang="en-US" dirty="0">
              <a:solidFill>
                <a:schemeClr val="tx1"/>
              </a:solidFill>
            </a:endParaRPr>
          </a:p>
          <a:p>
            <a:r>
              <a:rPr dirty="0">
                <a:solidFill>
                  <a:schemeClr val="tx1"/>
                </a:solidFill>
              </a:rPr>
              <a:t>Interviewing</a:t>
            </a:r>
          </a:p>
        </p:txBody>
      </p:sp>
    </p:spTree>
    <p:extLst>
      <p:ext uri="{BB962C8B-B14F-4D97-AF65-F5344CB8AC3E}">
        <p14:creationId xmlns:p14="http://schemas.microsoft.com/office/powerpoint/2010/main" val="295645512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2" name="Picture 1" descr="Picture 1"/>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4" name="Group 6"/>
          <p:cNvSpPr/>
          <p:nvPr/>
        </p:nvSpPr>
        <p:spPr>
          <a:xfrm>
            <a:off x="180150" y="361711"/>
            <a:ext cx="7862890" cy="7078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000" b="1">
                <a:latin typeface="+mn-lt"/>
                <a:ea typeface="+mn-ea"/>
                <a:cs typeface="+mn-cs"/>
                <a:sym typeface="Helvetica"/>
              </a:defRPr>
            </a:lvl1pPr>
          </a:lstStyle>
          <a:p>
            <a:r>
              <a:rPr dirty="0">
                <a:solidFill>
                  <a:schemeClr val="tx1"/>
                </a:solidFill>
              </a:rPr>
              <a:t>Design Ethnography:</a:t>
            </a:r>
            <a:endParaRPr lang="en-US" dirty="0">
              <a:solidFill>
                <a:schemeClr val="tx1"/>
              </a:solidFill>
            </a:endParaRPr>
          </a:p>
          <a:p>
            <a:r>
              <a:rPr lang="en-US" dirty="0">
                <a:solidFill>
                  <a:schemeClr val="tx1"/>
                </a:solidFill>
              </a:rPr>
              <a:t>Observation</a:t>
            </a:r>
            <a:endParaRPr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Group 6"/>
          <p:cNvSpPr/>
          <p:nvPr/>
        </p:nvSpPr>
        <p:spPr>
          <a:xfrm>
            <a:off x="380999" y="331409"/>
            <a:ext cx="7862890" cy="7078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000" b="1">
                <a:latin typeface="+mn-lt"/>
                <a:ea typeface="+mn-ea"/>
                <a:cs typeface="+mn-cs"/>
                <a:sym typeface="Helvetica"/>
              </a:defRPr>
            </a:lvl1pPr>
          </a:lstStyle>
          <a:p>
            <a:r>
              <a:rPr dirty="0">
                <a:solidFill>
                  <a:schemeClr val="tx1"/>
                </a:solidFill>
              </a:rPr>
              <a:t>Design Ethnography:</a:t>
            </a:r>
            <a:endParaRPr lang="en-US" dirty="0">
              <a:solidFill>
                <a:schemeClr val="tx1"/>
              </a:solidFill>
            </a:endParaRPr>
          </a:p>
          <a:p>
            <a:r>
              <a:rPr lang="en-US" dirty="0">
                <a:solidFill>
                  <a:schemeClr val="tx1"/>
                </a:solidFill>
              </a:rPr>
              <a:t>Observation</a:t>
            </a:r>
            <a:endParaRPr dirty="0">
              <a:solidFill>
                <a:schemeClr val="tx1"/>
              </a:solidFill>
            </a:endParaRPr>
          </a:p>
        </p:txBody>
      </p:sp>
    </p:spTree>
    <p:extLst>
      <p:ext uri="{BB962C8B-B14F-4D97-AF65-F5344CB8AC3E}">
        <p14:creationId xmlns:p14="http://schemas.microsoft.com/office/powerpoint/2010/main" val="125399930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5" name="Picture 7" descr="Picture 7"/>
          <p:cNvPicPr>
            <a:picLocks noChangeAspect="1"/>
          </p:cNvPicPr>
          <p:nvPr/>
        </p:nvPicPr>
        <p:blipFill>
          <a:blip r:embed="rId2"/>
          <a:stretch>
            <a:fillRect/>
          </a:stretch>
        </p:blipFill>
        <p:spPr>
          <a:xfrm>
            <a:off x="-14288" y="0"/>
            <a:ext cx="9144001" cy="6858000"/>
          </a:xfrm>
          <a:prstGeom prst="rect">
            <a:avLst/>
          </a:prstGeom>
          <a:ln w="12700">
            <a:miter lim="400000"/>
          </a:ln>
        </p:spPr>
      </p:pic>
      <p:sp>
        <p:nvSpPr>
          <p:cNvPr id="4" name="Group 6"/>
          <p:cNvSpPr/>
          <p:nvPr/>
        </p:nvSpPr>
        <p:spPr>
          <a:xfrm>
            <a:off x="380999" y="331409"/>
            <a:ext cx="7862890" cy="7078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000" b="1">
                <a:latin typeface="+mn-lt"/>
                <a:ea typeface="+mn-ea"/>
                <a:cs typeface="+mn-cs"/>
                <a:sym typeface="Helvetica"/>
              </a:defRPr>
            </a:lvl1pPr>
          </a:lstStyle>
          <a:p>
            <a:r>
              <a:rPr dirty="0"/>
              <a:t>Design Ethnography:</a:t>
            </a:r>
            <a:endParaRPr lang="en-US" dirty="0"/>
          </a:p>
          <a:p>
            <a:r>
              <a:rPr lang="en-US" dirty="0"/>
              <a:t>Contextual Inquiry</a:t>
            </a:r>
            <a:endParaRPr dirty="0"/>
          </a:p>
        </p:txBody>
      </p:sp>
    </p:spTree>
    <p:extLst>
      <p:ext uri="{BB962C8B-B14F-4D97-AF65-F5344CB8AC3E}">
        <p14:creationId xmlns:p14="http://schemas.microsoft.com/office/powerpoint/2010/main" val="91959484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73"/>
            <a:ext cx="9343746" cy="6848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Group 6"/>
          <p:cNvSpPr/>
          <p:nvPr/>
        </p:nvSpPr>
        <p:spPr>
          <a:xfrm>
            <a:off x="380999" y="331409"/>
            <a:ext cx="7862890" cy="7078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000" b="1">
                <a:latin typeface="+mn-lt"/>
                <a:ea typeface="+mn-ea"/>
                <a:cs typeface="+mn-cs"/>
                <a:sym typeface="Helvetica"/>
              </a:defRPr>
            </a:lvl1pPr>
          </a:lstStyle>
          <a:p>
            <a:r>
              <a:rPr dirty="0"/>
              <a:t>Design Ethnography:</a:t>
            </a:r>
            <a:endParaRPr lang="en-US" dirty="0"/>
          </a:p>
          <a:p>
            <a:r>
              <a:rPr lang="en-US" dirty="0"/>
              <a:t>Walk-A-Mile</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Group 6"/>
          <p:cNvSpPr/>
          <p:nvPr/>
        </p:nvSpPr>
        <p:spPr>
          <a:xfrm>
            <a:off x="533399" y="483809"/>
            <a:ext cx="7862890" cy="7078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000" b="1">
                <a:latin typeface="+mn-lt"/>
                <a:ea typeface="+mn-ea"/>
                <a:cs typeface="+mn-cs"/>
                <a:sym typeface="Helvetica"/>
              </a:defRPr>
            </a:lvl1pPr>
          </a:lstStyle>
          <a:p>
            <a:r>
              <a:rPr dirty="0">
                <a:solidFill>
                  <a:schemeClr val="tx1"/>
                </a:solidFill>
              </a:rPr>
              <a:t>Design Ethnography:</a:t>
            </a:r>
            <a:endParaRPr lang="en-US" dirty="0">
              <a:solidFill>
                <a:schemeClr val="tx1"/>
              </a:solidFill>
            </a:endParaRPr>
          </a:p>
          <a:p>
            <a:r>
              <a:rPr lang="en-US" dirty="0">
                <a:solidFill>
                  <a:schemeClr val="tx1"/>
                </a:solidFill>
              </a:rPr>
              <a:t>Walk-A-Mile</a:t>
            </a:r>
            <a:endParaRPr dirty="0">
              <a:solidFill>
                <a:schemeClr val="tx1"/>
              </a:solidFill>
            </a:endParaRPr>
          </a:p>
        </p:txBody>
      </p:sp>
    </p:spTree>
    <p:extLst>
      <p:ext uri="{BB962C8B-B14F-4D97-AF65-F5344CB8AC3E}">
        <p14:creationId xmlns:p14="http://schemas.microsoft.com/office/powerpoint/2010/main" val="75390702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a:extLst>
              <a:ext uri="{FF2B5EF4-FFF2-40B4-BE49-F238E27FC236}">
                <a16:creationId xmlns:a16="http://schemas.microsoft.com/office/drawing/2014/main" id="{0493844B-760D-0344-BB42-BF7CC543CA15}"/>
              </a:ext>
            </a:extLst>
          </p:cNvPr>
          <p:cNvSpPr/>
          <p:nvPr/>
        </p:nvSpPr>
        <p:spPr>
          <a:xfrm flipH="1">
            <a:off x="2264849" y="788174"/>
            <a:ext cx="1" cy="5417701"/>
          </a:xfrm>
          <a:prstGeom prst="line">
            <a:avLst/>
          </a:prstGeom>
          <a:ln>
            <a:solidFill>
              <a:srgbClr val="CCEAEC"/>
            </a:solidFill>
          </a:ln>
        </p:spPr>
        <p:txBody>
          <a:bodyPr lIns="45719" rIns="45719"/>
          <a:lstStyle/>
          <a:p>
            <a:endParaRPr/>
          </a:p>
        </p:txBody>
      </p:sp>
      <p:sp>
        <p:nvSpPr>
          <p:cNvPr id="4" name="Defining  Design ethnography…">
            <a:extLst>
              <a:ext uri="{FF2B5EF4-FFF2-40B4-BE49-F238E27FC236}">
                <a16:creationId xmlns:a16="http://schemas.microsoft.com/office/drawing/2014/main" id="{8BF98C7A-068A-554A-994C-01CC13F84E7D}"/>
              </a:ext>
            </a:extLst>
          </p:cNvPr>
          <p:cNvSpPr>
            <a:spLocks noGrp="1"/>
          </p:cNvSpPr>
          <p:nvPr>
            <p:ph type="title"/>
          </p:nvPr>
        </p:nvSpPr>
        <p:spPr>
          <a:xfrm>
            <a:off x="2455199" y="750299"/>
            <a:ext cx="6098492" cy="5233812"/>
          </a:xfrm>
          <a:prstGeom prst="rect">
            <a:avLst/>
          </a:prstGeom>
        </p:spPr>
        <p:txBody>
          <a:bodyPr>
            <a:normAutofit fontScale="90000"/>
          </a:bodyPr>
          <a:lstStyle/>
          <a:p>
            <a:pPr>
              <a:defRPr sz="3600" b="1">
                <a:latin typeface="+mn-lt"/>
                <a:ea typeface="+mn-ea"/>
                <a:cs typeface="+mn-cs"/>
                <a:sym typeface="Helvetica"/>
              </a:defRPr>
            </a:pPr>
            <a:r>
              <a:rPr dirty="0"/>
              <a:t>Defining </a:t>
            </a:r>
            <a:r>
              <a:rPr lang="en-US" dirty="0"/>
              <a:t>data collection</a:t>
            </a:r>
            <a:endParaRPr dirty="0"/>
          </a:p>
          <a:p>
            <a:pPr>
              <a:spcBef>
                <a:spcPts val="1000"/>
              </a:spcBef>
            </a:pPr>
            <a:endParaRPr sz="2700" b="1" dirty="0">
              <a:solidFill>
                <a:srgbClr val="CCCCCC"/>
              </a:solidFill>
              <a:latin typeface="Helvetica Neue"/>
              <a:ea typeface="Helvetica Neue"/>
              <a:cs typeface="Helvetica Neue"/>
              <a:sym typeface="Helvetica Neue"/>
            </a:endParaRPr>
          </a:p>
          <a:p>
            <a:pPr>
              <a:defRPr b="1">
                <a:solidFill>
                  <a:srgbClr val="CCCCCC"/>
                </a:solidFill>
                <a:latin typeface="+mn-lt"/>
                <a:ea typeface="+mn-ea"/>
                <a:cs typeface="+mn-cs"/>
                <a:sym typeface="Helvetica"/>
              </a:defRPr>
            </a:pPr>
            <a:br>
              <a:rPr lang="en-US" dirty="0"/>
            </a:br>
            <a:r>
              <a:rPr lang="en-US" dirty="0"/>
              <a:t>Structured approaches are planned beforehand </a:t>
            </a:r>
            <a:r>
              <a:rPr lang="en-US" dirty="0">
                <a:solidFill>
                  <a:srgbClr val="FAA619"/>
                </a:solidFill>
              </a:rPr>
              <a:t>(pre-arranged questions)</a:t>
            </a:r>
            <a:br>
              <a:rPr lang="en-US" dirty="0">
                <a:solidFill>
                  <a:srgbClr val="FAA619"/>
                </a:solidFill>
              </a:rPr>
            </a:br>
            <a:br>
              <a:rPr lang="en-US" dirty="0">
                <a:solidFill>
                  <a:srgbClr val="FAA619"/>
                </a:solidFill>
              </a:rPr>
            </a:br>
            <a:r>
              <a:rPr lang="en-US" dirty="0">
                <a:solidFill>
                  <a:srgbClr val="CCCCCC"/>
                </a:solidFill>
                <a:sym typeface="Helvetica"/>
              </a:rPr>
              <a:t>Unstructured approaches are ad-hoc </a:t>
            </a:r>
            <a:r>
              <a:rPr lang="en-US" dirty="0">
                <a:solidFill>
                  <a:srgbClr val="FAA619"/>
                </a:solidFill>
                <a:sym typeface="Helvetica"/>
              </a:rPr>
              <a:t>(within the given area of focus)</a:t>
            </a:r>
            <a:br>
              <a:rPr lang="en-US" dirty="0">
                <a:solidFill>
                  <a:srgbClr val="FAA619"/>
                </a:solidFill>
                <a:sym typeface="Helvetica"/>
              </a:rPr>
            </a:br>
            <a:br>
              <a:rPr lang="en-US" dirty="0">
                <a:solidFill>
                  <a:srgbClr val="FAA619"/>
                </a:solidFill>
                <a:sym typeface="Helvetica"/>
              </a:rPr>
            </a:br>
            <a:r>
              <a:rPr lang="en-US" dirty="0">
                <a:solidFill>
                  <a:srgbClr val="CCCCCC"/>
                </a:solidFill>
                <a:sym typeface="Helvetica"/>
              </a:rPr>
              <a:t>Open approaches are planned but open to modification </a:t>
            </a:r>
            <a:r>
              <a:rPr lang="en-US" dirty="0">
                <a:solidFill>
                  <a:srgbClr val="FAA619"/>
                </a:solidFill>
                <a:sym typeface="Helvetica"/>
              </a:rPr>
              <a:t>(the researcher decides on the spot)</a:t>
            </a:r>
            <a:endParaRPr dirty="0">
              <a:solidFill>
                <a:srgbClr val="FAA619"/>
              </a:solidFill>
            </a:endParaRPr>
          </a:p>
        </p:txBody>
      </p:sp>
      <p:sp>
        <p:nvSpPr>
          <p:cNvPr id="5" name="Qualitative data:">
            <a:extLst>
              <a:ext uri="{FF2B5EF4-FFF2-40B4-BE49-F238E27FC236}">
                <a16:creationId xmlns:a16="http://schemas.microsoft.com/office/drawing/2014/main" id="{C47D90C2-3342-564C-A47A-F20FF2549DC8}"/>
              </a:ext>
            </a:extLst>
          </p:cNvPr>
          <p:cNvSpPr/>
          <p:nvPr/>
        </p:nvSpPr>
        <p:spPr>
          <a:xfrm>
            <a:off x="489200" y="690122"/>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Design</a:t>
            </a:r>
            <a:br>
              <a:rPr lang="en-US" dirty="0"/>
            </a:br>
            <a:r>
              <a:rPr lang="en-US" dirty="0"/>
              <a:t>Ethnography</a:t>
            </a:r>
            <a:endParaRPr dirty="0"/>
          </a:p>
        </p:txBody>
      </p:sp>
    </p:spTree>
    <p:extLst>
      <p:ext uri="{BB962C8B-B14F-4D97-AF65-F5344CB8AC3E}">
        <p14:creationId xmlns:p14="http://schemas.microsoft.com/office/powerpoint/2010/main" val="123835022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522" name="Defining  Design ethnography…"/>
          <p:cNvSpPr>
            <a:spLocks noGrp="1"/>
          </p:cNvSpPr>
          <p:nvPr>
            <p:ph type="title"/>
          </p:nvPr>
        </p:nvSpPr>
        <p:spPr>
          <a:xfrm>
            <a:off x="2455199" y="622975"/>
            <a:ext cx="5643902" cy="3576302"/>
          </a:xfrm>
          <a:prstGeom prst="rect">
            <a:avLst/>
          </a:prstGeom>
        </p:spPr>
        <p:txBody>
          <a:bodyPr/>
          <a:lstStyle/>
          <a:p>
            <a:pPr>
              <a:defRPr sz="3600" b="1">
                <a:latin typeface="+mn-lt"/>
                <a:ea typeface="+mn-ea"/>
                <a:cs typeface="+mn-cs"/>
                <a:sym typeface="Helvetica"/>
              </a:defRPr>
            </a:pPr>
            <a:r>
              <a:rPr lang="en-US" dirty="0"/>
              <a:t>Interviewing Tips</a:t>
            </a:r>
            <a:endParaRPr sz="2700" b="1" dirty="0">
              <a:solidFill>
                <a:srgbClr val="CCCCCC"/>
              </a:solidFill>
              <a:latin typeface="Helvetica Neue"/>
              <a:ea typeface="Helvetica Neue"/>
              <a:cs typeface="Helvetica Neue"/>
              <a:sym typeface="Helvetica Neue"/>
            </a:endParaRPr>
          </a:p>
        </p:txBody>
      </p:sp>
      <p:sp>
        <p:nvSpPr>
          <p:cNvPr id="7" name="Please tell us:…"/>
          <p:cNvSpPr txBox="1">
            <a:spLocks/>
          </p:cNvSpPr>
          <p:nvPr/>
        </p:nvSpPr>
        <p:spPr>
          <a:xfrm>
            <a:off x="2455099" y="1474075"/>
            <a:ext cx="6377102" cy="47318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fontScale="92500" lnSpcReduction="10000"/>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marL="342900" indent="-342900">
              <a:buFont typeface="Arial" charset="0"/>
              <a:buChar char="•"/>
            </a:pPr>
            <a:r>
              <a:rPr lang="en-US" altLang="en-US" sz="2400" b="1" dirty="0">
                <a:solidFill>
                  <a:srgbClr val="D8D8D8"/>
                </a:solidFill>
                <a:latin typeface="Chivo" charset="0"/>
                <a:ea typeface="Chivo" charset="0"/>
                <a:cs typeface="Chivo" charset="0"/>
                <a:sym typeface="Brown" charset="0"/>
              </a:rPr>
              <a:t>Interviewee must be provided a platform to tell their story </a:t>
            </a:r>
          </a:p>
          <a:p>
            <a:pPr marL="342900" indent="-342900">
              <a:buFont typeface="Arial" charset="0"/>
              <a:buChar char="•"/>
            </a:pPr>
            <a:r>
              <a:rPr lang="en-US" altLang="en-US" sz="2400" b="1" dirty="0">
                <a:solidFill>
                  <a:srgbClr val="D8D8D8"/>
                </a:solidFill>
                <a:latin typeface="Chivo" charset="0"/>
                <a:ea typeface="Chivo" charset="0"/>
                <a:cs typeface="Chivo" charset="0"/>
                <a:sym typeface="Brown" charset="0"/>
              </a:rPr>
              <a:t>Ask questions you believe you know the answer to and then ask </a:t>
            </a:r>
            <a:r>
              <a:rPr lang="ja-JP" altLang="en-US" sz="2400" b="1" dirty="0">
                <a:solidFill>
                  <a:srgbClr val="D8D8D8"/>
                </a:solidFill>
                <a:latin typeface="Chivo" charset="0"/>
                <a:ea typeface="Chivo" charset="0"/>
                <a:cs typeface="Chivo" charset="0"/>
                <a:sym typeface="Brown" charset="0"/>
              </a:rPr>
              <a:t>“</a:t>
            </a:r>
            <a:r>
              <a:rPr lang="en-US" altLang="ja-JP" sz="2400" b="1" dirty="0">
                <a:solidFill>
                  <a:srgbClr val="D8D8D8"/>
                </a:solidFill>
                <a:latin typeface="Chivo" charset="0"/>
                <a:ea typeface="Chivo" charset="0"/>
                <a:cs typeface="Chivo" charset="0"/>
                <a:sym typeface="Brown" charset="0"/>
              </a:rPr>
              <a:t>Why</a:t>
            </a:r>
            <a:r>
              <a:rPr lang="ja-JP" altLang="en-US" sz="2400" b="1" dirty="0">
                <a:solidFill>
                  <a:srgbClr val="D8D8D8"/>
                </a:solidFill>
                <a:latin typeface="Chivo" charset="0"/>
                <a:ea typeface="Chivo" charset="0"/>
                <a:cs typeface="Chivo" charset="0"/>
                <a:sym typeface="Brown" charset="0"/>
              </a:rPr>
              <a:t>”</a:t>
            </a:r>
            <a:endParaRPr lang="en-US" altLang="ja-JP" sz="2400" b="1" dirty="0">
              <a:solidFill>
                <a:srgbClr val="D8D8D8"/>
              </a:solidFill>
              <a:latin typeface="Chivo" charset="0"/>
              <a:ea typeface="Chivo" charset="0"/>
              <a:cs typeface="Chivo" charset="0"/>
              <a:sym typeface="Brown" charset="0"/>
            </a:endParaRPr>
          </a:p>
          <a:p>
            <a:pPr marL="342900" indent="-342900">
              <a:buFont typeface="Arial" charset="0"/>
              <a:buChar char="•"/>
            </a:pPr>
            <a:r>
              <a:rPr lang="en-US" altLang="en-US" sz="2400" b="1" dirty="0">
                <a:solidFill>
                  <a:srgbClr val="D8D8D8"/>
                </a:solidFill>
                <a:latin typeface="Chivo" charset="0"/>
                <a:ea typeface="Chivo" charset="0"/>
                <a:cs typeface="Chivo" charset="0"/>
                <a:sym typeface="Brown" charset="0"/>
              </a:rPr>
              <a:t>Ask open-ended questions</a:t>
            </a:r>
          </a:p>
          <a:p>
            <a:pPr marL="342900" indent="-342900">
              <a:buFont typeface="Arial" charset="0"/>
              <a:buChar char="•"/>
            </a:pPr>
            <a:r>
              <a:rPr lang="en-US" altLang="en-US" sz="2400" b="1" dirty="0">
                <a:solidFill>
                  <a:srgbClr val="D8D8D8"/>
                </a:solidFill>
                <a:latin typeface="Chivo" charset="0"/>
                <a:ea typeface="Chivo" charset="0"/>
                <a:cs typeface="Chivo" charset="0"/>
                <a:sym typeface="Brown" charset="0"/>
              </a:rPr>
              <a:t>Avoid leading or loaded questions</a:t>
            </a:r>
          </a:p>
          <a:p>
            <a:pPr marL="342900" indent="-342900">
              <a:buFont typeface="Arial" charset="0"/>
              <a:buChar char="•"/>
            </a:pPr>
            <a:r>
              <a:rPr lang="en-US" altLang="en-US" sz="2400" b="1" dirty="0">
                <a:solidFill>
                  <a:srgbClr val="D8D8D8"/>
                </a:solidFill>
                <a:latin typeface="Chivo" charset="0"/>
                <a:ea typeface="Chivo" charset="0"/>
                <a:cs typeface="Chivo" charset="0"/>
                <a:sym typeface="Brown" charset="0"/>
              </a:rPr>
              <a:t>Give room between questions</a:t>
            </a:r>
          </a:p>
          <a:p>
            <a:pPr marL="342900" indent="-342900">
              <a:buFont typeface="Arial" charset="0"/>
              <a:buChar char="•"/>
            </a:pPr>
            <a:r>
              <a:rPr lang="en-US" altLang="en-US" sz="2400" b="1" dirty="0">
                <a:solidFill>
                  <a:srgbClr val="D8D8D8"/>
                </a:solidFill>
                <a:latin typeface="Chivo" charset="0"/>
                <a:ea typeface="Chivo" charset="0"/>
                <a:cs typeface="Chivo" charset="0"/>
                <a:sym typeface="Brown" charset="0"/>
              </a:rPr>
              <a:t>Repeat a key word</a:t>
            </a:r>
          </a:p>
          <a:p>
            <a:pPr marL="342900" indent="-342900">
              <a:buFont typeface="Arial" charset="0"/>
              <a:buChar char="•"/>
            </a:pPr>
            <a:r>
              <a:rPr lang="en-US" altLang="en-US" sz="2400" b="1" dirty="0">
                <a:solidFill>
                  <a:srgbClr val="D8D8D8"/>
                </a:solidFill>
                <a:latin typeface="Chivo" charset="0"/>
                <a:ea typeface="Chivo" charset="0"/>
                <a:cs typeface="Chivo" charset="0"/>
                <a:sym typeface="Brown" charset="0"/>
              </a:rPr>
              <a:t>Use inclusive language</a:t>
            </a:r>
            <a:endParaRPr lang="en-US" altLang="en-US" sz="2400" b="1" dirty="0">
              <a:latin typeface="Chivo" charset="0"/>
              <a:ea typeface="Chivo" charset="0"/>
              <a:cs typeface="Chivo" charset="0"/>
            </a:endParaRPr>
          </a:p>
        </p:txBody>
      </p:sp>
      <p:sp>
        <p:nvSpPr>
          <p:cNvPr id="6" name="Qualitative data:">
            <a:extLst>
              <a:ext uri="{FF2B5EF4-FFF2-40B4-BE49-F238E27FC236}">
                <a16:creationId xmlns:a16="http://schemas.microsoft.com/office/drawing/2014/main" id="{5706E4B3-2A83-444E-B21A-43CBC9C667FE}"/>
              </a:ext>
            </a:extLst>
          </p:cNvPr>
          <p:cNvSpPr/>
          <p:nvPr/>
        </p:nvSpPr>
        <p:spPr>
          <a:xfrm>
            <a:off x="489200" y="690122"/>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Design</a:t>
            </a:r>
            <a:br>
              <a:rPr lang="en-US" dirty="0"/>
            </a:br>
            <a:r>
              <a:rPr lang="en-US" dirty="0"/>
              <a:t>Ethnography</a:t>
            </a:r>
            <a:endParaRPr dirty="0"/>
          </a:p>
        </p:txBody>
      </p:sp>
    </p:spTree>
    <p:extLst>
      <p:ext uri="{BB962C8B-B14F-4D97-AF65-F5344CB8AC3E}">
        <p14:creationId xmlns:p14="http://schemas.microsoft.com/office/powerpoint/2010/main" val="3224553319"/>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700" y="0"/>
            <a:ext cx="5299364" cy="6858000"/>
          </a:xfrm>
          <a:prstGeom prst="rect">
            <a:avLst/>
          </a:prstGeom>
          <a:solidFill>
            <a:schemeClr val="tx1"/>
          </a:solidFill>
        </p:spPr>
      </p:pic>
    </p:spTree>
    <p:extLst>
      <p:ext uri="{BB962C8B-B14F-4D97-AF65-F5344CB8AC3E}">
        <p14:creationId xmlns:p14="http://schemas.microsoft.com/office/powerpoint/2010/main" val="180241222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54" name="Objectives:"/>
          <p:cNvSpPr/>
          <p:nvPr/>
        </p:nvSpPr>
        <p:spPr>
          <a:xfrm>
            <a:off x="489200" y="670774"/>
            <a:ext cx="1639799" cy="830964"/>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defRPr b="1">
                <a:solidFill>
                  <a:srgbClr val="FAA61A"/>
                </a:solidFill>
                <a:latin typeface="+mn-lt"/>
                <a:ea typeface="+mn-ea"/>
                <a:cs typeface="+mn-cs"/>
                <a:sym typeface="Helvetica"/>
              </a:defRPr>
            </a:pPr>
            <a:r>
              <a:rPr lang="en-US" dirty="0"/>
              <a:t>Course</a:t>
            </a:r>
          </a:p>
          <a:p>
            <a:pPr>
              <a:defRPr b="1">
                <a:solidFill>
                  <a:srgbClr val="FAA61A"/>
                </a:solidFill>
                <a:latin typeface="+mn-lt"/>
                <a:ea typeface="+mn-ea"/>
                <a:cs typeface="+mn-cs"/>
                <a:sym typeface="Helvetica"/>
              </a:defRPr>
            </a:pPr>
            <a:r>
              <a:rPr lang="en-US" dirty="0"/>
              <a:t>Overview</a:t>
            </a:r>
            <a:r>
              <a:rPr dirty="0"/>
              <a:t> </a:t>
            </a:r>
            <a:br>
              <a:rPr dirty="0"/>
            </a:br>
            <a:endParaRPr dirty="0"/>
          </a:p>
        </p:txBody>
      </p:sp>
      <p:sp>
        <p:nvSpPr>
          <p:cNvPr id="155" name="3 Days, all day…"/>
          <p:cNvSpPr>
            <a:spLocks noGrp="1"/>
          </p:cNvSpPr>
          <p:nvPr>
            <p:ph type="title"/>
          </p:nvPr>
        </p:nvSpPr>
        <p:spPr>
          <a:xfrm>
            <a:off x="2455199" y="593375"/>
            <a:ext cx="6377102" cy="1005026"/>
          </a:xfrm>
          <a:prstGeom prst="rect">
            <a:avLst/>
          </a:prstGeom>
        </p:spPr>
        <p:txBody>
          <a:bodyPr/>
          <a:lstStyle>
            <a:lvl1pPr>
              <a:defRPr sz="3600" b="1">
                <a:latin typeface="+mn-lt"/>
                <a:ea typeface="+mn-ea"/>
                <a:cs typeface="+mn-cs"/>
                <a:sym typeface="Helvetica"/>
              </a:defRPr>
            </a:lvl1pPr>
          </a:lstStyle>
          <a:p>
            <a:r>
              <a:rPr dirty="0"/>
              <a:t>3 </a:t>
            </a:r>
            <a:r>
              <a:rPr lang="en-US" dirty="0"/>
              <a:t>d</a:t>
            </a:r>
            <a:r>
              <a:rPr dirty="0"/>
              <a:t>ays, </a:t>
            </a:r>
            <a:r>
              <a:rPr lang="en-US" dirty="0"/>
              <a:t>a</a:t>
            </a:r>
            <a:r>
              <a:rPr dirty="0"/>
              <a:t>ll </a:t>
            </a:r>
            <a:r>
              <a:rPr lang="en-US" dirty="0"/>
              <a:t>d</a:t>
            </a:r>
            <a:r>
              <a:rPr dirty="0"/>
              <a:t>a</a:t>
            </a:r>
            <a:r>
              <a:rPr lang="en-US" dirty="0"/>
              <a:t>y</a:t>
            </a:r>
            <a:endParaRPr dirty="0"/>
          </a:p>
        </p:txBody>
      </p:sp>
      <p:sp>
        <p:nvSpPr>
          <p:cNvPr id="156" name="Develop an understanding of the mindsets, methods and tools in the practice of Human-Centered Design (HCD).…"/>
          <p:cNvSpPr>
            <a:spLocks noGrp="1"/>
          </p:cNvSpPr>
          <p:nvPr>
            <p:ph type="body" idx="1"/>
          </p:nvPr>
        </p:nvSpPr>
        <p:spPr>
          <a:xfrm>
            <a:off x="2455099" y="2083673"/>
            <a:ext cx="6127198" cy="4122201"/>
          </a:xfrm>
          <a:prstGeom prst="rect">
            <a:avLst/>
          </a:prstGeom>
        </p:spPr>
        <p:txBody>
          <a:bodyPr>
            <a:noAutofit/>
          </a:bodyPr>
          <a:lstStyle/>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sz="2000" dirty="0">
                <a:solidFill>
                  <a:schemeClr val="tx1"/>
                </a:solidFill>
              </a:rPr>
              <a:t>Develop an understanding of the mindsets, methods and tools in the practice of Human-Centered Design (HCD).</a:t>
            </a:r>
            <a:endParaRPr lang="en-US" sz="2000" dirty="0">
              <a:solidFill>
                <a:schemeClr val="tx1"/>
              </a:solidFill>
            </a:endParaRP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endParaRPr lang="en-US" sz="800" dirty="0">
              <a:solidFill>
                <a:schemeClr val="tx1"/>
              </a:solidFill>
            </a:endParaRP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sz="2000" dirty="0">
                <a:solidFill>
                  <a:schemeClr val="tx1"/>
                </a:solidFill>
              </a:rPr>
              <a:t>Explore how to apply HCD to the challenges</a:t>
            </a:r>
            <a:br>
              <a:rPr lang="en-US" sz="2000" dirty="0">
                <a:solidFill>
                  <a:schemeClr val="tx1"/>
                </a:solidFill>
              </a:rPr>
            </a:br>
            <a:r>
              <a:rPr sz="2000" dirty="0">
                <a:solidFill>
                  <a:schemeClr val="tx1"/>
                </a:solidFill>
              </a:rPr>
              <a:t>you may find at work.</a:t>
            </a:r>
            <a:br>
              <a:rPr lang="en-US" sz="2000" dirty="0">
                <a:solidFill>
                  <a:schemeClr val="tx1"/>
                </a:solidFill>
              </a:rPr>
            </a:br>
            <a:endParaRPr sz="800" dirty="0">
              <a:solidFill>
                <a:schemeClr val="tx1"/>
              </a:solidFill>
            </a:endParaRP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sz="2000" dirty="0">
                <a:solidFill>
                  <a:schemeClr val="tx1"/>
                </a:solidFill>
              </a:rPr>
              <a:t>Improve collaboration and co-creation skills.</a:t>
            </a:r>
            <a:br>
              <a:rPr lang="en-US" sz="2000" dirty="0">
                <a:solidFill>
                  <a:schemeClr val="tx1"/>
                </a:solidFill>
              </a:rPr>
            </a:br>
            <a:endParaRPr sz="800" dirty="0">
              <a:solidFill>
                <a:schemeClr val="tx1"/>
              </a:solidFill>
            </a:endParaRP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sz="2000" dirty="0">
                <a:solidFill>
                  <a:schemeClr val="tx1"/>
                </a:solidFill>
              </a:rPr>
              <a:t>Learn to design within constraints and to accept constraints as a key part of the design process.</a:t>
            </a:r>
          </a:p>
        </p:txBody>
      </p:sp>
    </p:spTree>
    <p:extLst>
      <p:ext uri="{BB962C8B-B14F-4D97-AF65-F5344CB8AC3E}">
        <p14:creationId xmlns:p14="http://schemas.microsoft.com/office/powerpoint/2010/main" val="3648723379"/>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Our challenge*…"/>
          <p:cNvSpPr>
            <a:spLocks noGrp="1"/>
          </p:cNvSpPr>
          <p:nvPr>
            <p:ph type="title"/>
          </p:nvPr>
        </p:nvSpPr>
        <p:spPr>
          <a:xfrm>
            <a:off x="2455199" y="593375"/>
            <a:ext cx="6377102" cy="1300739"/>
          </a:xfrm>
          <a:prstGeom prst="rect">
            <a:avLst/>
          </a:prstGeom>
        </p:spPr>
        <p:txBody>
          <a:bodyPr/>
          <a:lstStyle/>
          <a:p>
            <a:pPr>
              <a:defRPr sz="3600" b="1">
                <a:latin typeface="+mn-lt"/>
                <a:ea typeface="+mn-ea"/>
                <a:cs typeface="+mn-cs"/>
                <a:sym typeface="Helvetica"/>
              </a:defRPr>
            </a:pPr>
            <a:r>
              <a:rPr dirty="0"/>
              <a:t>Our challenge</a:t>
            </a:r>
            <a:r>
              <a:rPr dirty="0">
                <a:solidFill>
                  <a:srgbClr val="0098A2"/>
                </a:solidFill>
              </a:rPr>
              <a:t>*</a:t>
            </a:r>
            <a:br>
              <a:rPr lang="en-US" sz="1800" dirty="0">
                <a:solidFill>
                  <a:srgbClr val="0098A2"/>
                </a:solidFill>
              </a:rPr>
            </a:br>
            <a:r>
              <a:rPr lang="en-US" sz="1800" dirty="0">
                <a:solidFill>
                  <a:srgbClr val="0098A2"/>
                </a:solidFill>
              </a:rPr>
              <a:t>*</a:t>
            </a:r>
            <a:r>
              <a:rPr sz="1800" b="0" i="1" dirty="0">
                <a:solidFill>
                  <a:srgbClr val="0098A2"/>
                </a:solidFill>
              </a:rPr>
              <a:t>a task or situation that tests someone’s abilities</a:t>
            </a:r>
          </a:p>
        </p:txBody>
      </p:sp>
      <p:sp>
        <p:nvSpPr>
          <p:cNvPr id="166" name="Imagine you are the National Parks Service. Your challenge these three days will be:…"/>
          <p:cNvSpPr>
            <a:spLocks noGrp="1"/>
          </p:cNvSpPr>
          <p:nvPr>
            <p:ph type="body" idx="1"/>
          </p:nvPr>
        </p:nvSpPr>
        <p:spPr>
          <a:xfrm>
            <a:off x="2455099" y="1802265"/>
            <a:ext cx="6377102" cy="2419153"/>
          </a:xfrm>
          <a:prstGeom prst="rect">
            <a:avLst/>
          </a:prstGeom>
        </p:spPr>
        <p:txBody>
          <a:bodyPr>
            <a:normAutofit/>
          </a:bodyPr>
          <a:lstStyle/>
          <a:p>
            <a:pPr indent="127000">
              <a:lnSpc>
                <a:spcPct val="110000"/>
              </a:lnSpc>
              <a:spcBef>
                <a:spcPts val="900"/>
              </a:spcBef>
              <a:defRPr>
                <a:solidFill>
                  <a:srgbClr val="CCCCCC"/>
                </a:solidFill>
                <a:latin typeface="+mn-lt"/>
                <a:ea typeface="+mn-ea"/>
                <a:cs typeface="+mn-cs"/>
                <a:sym typeface="Helvetica"/>
              </a:defRPr>
            </a:pPr>
            <a:r>
              <a:rPr dirty="0">
                <a:solidFill>
                  <a:schemeClr val="tx1"/>
                </a:solidFill>
              </a:rPr>
              <a:t>Your challenge </a:t>
            </a:r>
            <a:r>
              <a:rPr lang="en-US" dirty="0">
                <a:solidFill>
                  <a:schemeClr val="tx1"/>
                </a:solidFill>
              </a:rPr>
              <a:t>for </a:t>
            </a:r>
            <a:r>
              <a:rPr dirty="0">
                <a:solidFill>
                  <a:schemeClr val="tx1"/>
                </a:solidFill>
              </a:rPr>
              <a:t>these three days will be:</a:t>
            </a:r>
          </a:p>
          <a:p>
            <a:pPr marL="499744" indent="-360044">
              <a:lnSpc>
                <a:spcPct val="110000"/>
              </a:lnSpc>
              <a:spcBef>
                <a:spcPts val="900"/>
              </a:spcBef>
              <a:buClr>
                <a:srgbClr val="0098A2"/>
              </a:buClr>
              <a:buSzPct val="100000"/>
              <a:buFontTx/>
              <a:buChar char="•"/>
              <a:defRPr>
                <a:solidFill>
                  <a:srgbClr val="CCCCCC"/>
                </a:solidFill>
                <a:latin typeface="+mn-lt"/>
                <a:ea typeface="+mn-ea"/>
                <a:cs typeface="+mn-cs"/>
                <a:sym typeface="Helvetica"/>
              </a:defRPr>
            </a:pPr>
            <a:r>
              <a:rPr dirty="0">
                <a:solidFill>
                  <a:schemeClr val="tx1"/>
                </a:solidFill>
              </a:rPr>
              <a:t>To analyze the</a:t>
            </a:r>
            <a:r>
              <a:rPr lang="en-US" dirty="0">
                <a:solidFill>
                  <a:schemeClr val="tx1"/>
                </a:solidFill>
              </a:rPr>
              <a:t> </a:t>
            </a:r>
            <a:r>
              <a:rPr lang="en-US" b="1" dirty="0">
                <a:solidFill>
                  <a:schemeClr val="tx1"/>
                </a:solidFill>
              </a:rPr>
              <a:t>current</a:t>
            </a:r>
            <a:r>
              <a:rPr dirty="0">
                <a:solidFill>
                  <a:schemeClr val="tx1"/>
                </a:solidFill>
              </a:rPr>
              <a:t> experience</a:t>
            </a:r>
            <a:r>
              <a:rPr lang="en-US" dirty="0">
                <a:solidFill>
                  <a:schemeClr val="tx1"/>
                </a:solidFill>
              </a:rPr>
              <a:t> of base staff during lunchtime</a:t>
            </a:r>
          </a:p>
          <a:p>
            <a:pPr marL="499744" indent="-360044">
              <a:lnSpc>
                <a:spcPct val="110000"/>
              </a:lnSpc>
              <a:spcBef>
                <a:spcPts val="900"/>
              </a:spcBef>
              <a:buClr>
                <a:srgbClr val="0098A2"/>
              </a:buClr>
              <a:buSzPct val="100000"/>
              <a:buChar char="•"/>
              <a:defRPr>
                <a:solidFill>
                  <a:srgbClr val="CCCCCC"/>
                </a:solidFill>
                <a:latin typeface="+mn-lt"/>
                <a:ea typeface="+mn-ea"/>
                <a:cs typeface="+mn-cs"/>
                <a:sym typeface="Helvetica"/>
              </a:defRPr>
            </a:pPr>
            <a:r>
              <a:rPr dirty="0">
                <a:solidFill>
                  <a:schemeClr val="tx1"/>
                </a:solidFill>
              </a:rPr>
              <a:t>To envision how </a:t>
            </a:r>
            <a:r>
              <a:rPr lang="en-US" dirty="0">
                <a:solidFill>
                  <a:schemeClr val="tx1"/>
                </a:solidFill>
              </a:rPr>
              <a:t>staff</a:t>
            </a:r>
            <a:r>
              <a:rPr dirty="0">
                <a:solidFill>
                  <a:schemeClr val="tx1"/>
                </a:solidFill>
              </a:rPr>
              <a:t>’</a:t>
            </a:r>
            <a:r>
              <a:rPr lang="en-US" dirty="0">
                <a:solidFill>
                  <a:schemeClr val="tx1"/>
                </a:solidFill>
              </a:rPr>
              <a:t>s</a:t>
            </a:r>
            <a:r>
              <a:rPr dirty="0">
                <a:solidFill>
                  <a:schemeClr val="tx1"/>
                </a:solidFill>
              </a:rPr>
              <a:t> </a:t>
            </a:r>
            <a:r>
              <a:rPr lang="en-US" dirty="0">
                <a:solidFill>
                  <a:schemeClr val="tx1"/>
                </a:solidFill>
              </a:rPr>
              <a:t>lunchtime </a:t>
            </a:r>
            <a:r>
              <a:rPr dirty="0">
                <a:solidFill>
                  <a:schemeClr val="tx1"/>
                </a:solidFill>
              </a:rPr>
              <a:t>experience </a:t>
            </a:r>
            <a:r>
              <a:rPr lang="en-US" dirty="0">
                <a:solidFill>
                  <a:schemeClr val="tx1"/>
                </a:solidFill>
              </a:rPr>
              <a:t>could </a:t>
            </a:r>
            <a:r>
              <a:rPr dirty="0">
                <a:solidFill>
                  <a:schemeClr val="tx1"/>
                </a:solidFill>
              </a:rPr>
              <a:t>change</a:t>
            </a:r>
            <a:r>
              <a:rPr lang="en-US" dirty="0">
                <a:solidFill>
                  <a:schemeClr val="tx1"/>
                </a:solidFill>
              </a:rPr>
              <a:t> or </a:t>
            </a:r>
            <a:r>
              <a:rPr dirty="0">
                <a:solidFill>
                  <a:schemeClr val="tx1"/>
                </a:solidFill>
              </a:rPr>
              <a:t>transform in the </a:t>
            </a:r>
            <a:r>
              <a:rPr b="1" dirty="0">
                <a:solidFill>
                  <a:schemeClr val="tx1"/>
                </a:solidFill>
              </a:rPr>
              <a:t>future</a:t>
            </a:r>
            <a:r>
              <a:rPr dirty="0">
                <a:solidFill>
                  <a:schemeClr val="tx1"/>
                </a:solidFill>
              </a:rPr>
              <a:t> </a:t>
            </a:r>
          </a:p>
        </p:txBody>
      </p:sp>
      <p:sp>
        <p:nvSpPr>
          <p:cNvPr id="163" name="Line"/>
          <p:cNvSpPr/>
          <p:nvPr/>
        </p:nvSpPr>
        <p:spPr>
          <a:xfrm flipH="1">
            <a:off x="2264849" y="788175"/>
            <a:ext cx="0" cy="2757130"/>
          </a:xfrm>
          <a:prstGeom prst="line">
            <a:avLst/>
          </a:prstGeom>
          <a:ln>
            <a:solidFill>
              <a:srgbClr val="CCEAEC"/>
            </a:solidFill>
          </a:ln>
        </p:spPr>
        <p:txBody>
          <a:bodyPr lIns="45719" rIns="45719"/>
          <a:lstStyle/>
          <a:p>
            <a:endParaRPr/>
          </a:p>
        </p:txBody>
      </p:sp>
    </p:spTree>
    <p:extLst>
      <p:ext uri="{BB962C8B-B14F-4D97-AF65-F5344CB8AC3E}">
        <p14:creationId xmlns:p14="http://schemas.microsoft.com/office/powerpoint/2010/main" val="321213730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Explore:…"/>
          <p:cNvSpPr>
            <a:spLocks noGrp="1"/>
          </p:cNvSpPr>
          <p:nvPr>
            <p:ph type="title"/>
          </p:nvPr>
        </p:nvSpPr>
        <p:spPr>
          <a:xfrm>
            <a:off x="2455199" y="542575"/>
            <a:ext cx="6377102" cy="2807474"/>
          </a:xfrm>
          <a:prstGeom prst="rect">
            <a:avLst/>
          </a:prstGeom>
        </p:spPr>
        <p:txBody>
          <a:bodyPr/>
          <a:lstStyle/>
          <a:p>
            <a:pPr>
              <a:defRPr sz="4800" b="1">
                <a:solidFill>
                  <a:srgbClr val="FAA619"/>
                </a:solidFill>
                <a:latin typeface="+mn-lt"/>
                <a:ea typeface="+mn-ea"/>
                <a:cs typeface="+mn-cs"/>
                <a:sym typeface="Helvetica"/>
              </a:defRPr>
            </a:pPr>
            <a:r>
              <a:rPr lang="en-US" dirty="0"/>
              <a:t>Explore:</a:t>
            </a:r>
            <a:endParaRPr dirty="0"/>
          </a:p>
          <a:p>
            <a:pPr>
              <a:defRPr sz="4800" b="1">
                <a:latin typeface="+mn-lt"/>
                <a:ea typeface="+mn-ea"/>
                <a:cs typeface="+mn-cs"/>
                <a:sym typeface="Helvetica"/>
              </a:defRPr>
            </a:pPr>
            <a:r>
              <a:rPr lang="en-US" dirty="0"/>
              <a:t>Conducting fieldwork</a:t>
            </a:r>
            <a:endParaRPr dirty="0"/>
          </a:p>
        </p:txBody>
      </p:sp>
      <p:sp>
        <p:nvSpPr>
          <p:cNvPr id="513"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514" name="Logo_white.png" descr="Logo_white.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540099" y="739671"/>
            <a:ext cx="1445818" cy="255758"/>
          </a:xfrm>
          <a:prstGeom prst="rect">
            <a:avLst/>
          </a:prstGeom>
          <a:ln w="12700">
            <a:miter lim="400000"/>
          </a:ln>
        </p:spPr>
      </p:pic>
      <p:pic>
        <p:nvPicPr>
          <p:cNvPr id="515" name="plusses to scale - orange.pdf" descr="plusses to scale - orange.pdf"/>
          <p:cNvPicPr>
            <a:picLocks noChangeAspect="1"/>
          </p:cNvPicPr>
          <p:nvPr/>
        </p:nvPicPr>
        <p:blipFill>
          <a:blip r:embed="rId3"/>
          <a:stretch>
            <a:fillRect/>
          </a:stretch>
        </p:blipFill>
        <p:spPr>
          <a:xfrm>
            <a:off x="0" y="3350049"/>
            <a:ext cx="9144000" cy="3492501"/>
          </a:xfrm>
          <a:prstGeom prst="rect">
            <a:avLst/>
          </a:prstGeom>
          <a:ln w="12700">
            <a:miter lim="400000"/>
          </a:ln>
        </p:spPr>
      </p:pic>
    </p:spTree>
    <p:extLst>
      <p:ext uri="{BB962C8B-B14F-4D97-AF65-F5344CB8AC3E}">
        <p14:creationId xmlns:p14="http://schemas.microsoft.com/office/powerpoint/2010/main" val="276165166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Understand:…"/>
          <p:cNvSpPr>
            <a:spLocks noGrp="1"/>
          </p:cNvSpPr>
          <p:nvPr>
            <p:ph type="title"/>
          </p:nvPr>
        </p:nvSpPr>
        <p:spPr>
          <a:xfrm>
            <a:off x="2455199" y="542575"/>
            <a:ext cx="6377102" cy="3701300"/>
          </a:xfrm>
          <a:prstGeom prst="rect">
            <a:avLst/>
          </a:prstGeom>
        </p:spPr>
        <p:txBody>
          <a:bodyPr/>
          <a:lstStyle/>
          <a:p>
            <a:pPr>
              <a:defRPr sz="4800" b="1">
                <a:solidFill>
                  <a:srgbClr val="FAA619"/>
                </a:solidFill>
                <a:latin typeface="+mn-lt"/>
                <a:ea typeface="+mn-ea"/>
                <a:cs typeface="+mn-cs"/>
                <a:sym typeface="Helvetica"/>
              </a:defRPr>
            </a:pPr>
            <a:r>
              <a:rPr lang="en-US" sz="4800" b="1" dirty="0">
                <a:solidFill>
                  <a:srgbClr val="FAA619"/>
                </a:solidFill>
                <a:latin typeface="+mn-lt"/>
                <a:ea typeface="+mn-ea"/>
                <a:cs typeface="+mn-cs"/>
              </a:rPr>
              <a:t>Understand</a:t>
            </a:r>
            <a:r>
              <a:rPr sz="4800" b="1" dirty="0">
                <a:solidFill>
                  <a:srgbClr val="FAA619"/>
                </a:solidFill>
                <a:latin typeface="+mn-lt"/>
                <a:ea typeface="+mn-ea"/>
                <a:cs typeface="+mn-cs"/>
              </a:rPr>
              <a:t>:</a:t>
            </a:r>
          </a:p>
          <a:p>
            <a:pPr>
              <a:defRPr sz="4800" b="1">
                <a:latin typeface="+mn-lt"/>
                <a:ea typeface="+mn-ea"/>
                <a:cs typeface="+mn-cs"/>
                <a:sym typeface="Helvetica"/>
              </a:defRPr>
            </a:pPr>
            <a:r>
              <a:rPr dirty="0"/>
              <a:t>Packaging and </a:t>
            </a:r>
            <a:r>
              <a:rPr lang="en-US" dirty="0"/>
              <a:t>h</a:t>
            </a:r>
            <a:r>
              <a:rPr dirty="0"/>
              <a:t>andling </a:t>
            </a:r>
            <a:r>
              <a:rPr lang="en-US" dirty="0"/>
              <a:t>d</a:t>
            </a:r>
            <a:r>
              <a:rPr dirty="0"/>
              <a:t>ata</a:t>
            </a:r>
          </a:p>
        </p:txBody>
      </p:sp>
      <p:sp>
        <p:nvSpPr>
          <p:cNvPr id="130"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131" name="Logo_white.png" descr="Logo_white.png"/>
          <p:cNvPicPr>
            <a:picLocks noChangeAspect="1"/>
          </p:cNvPicPr>
          <p:nvPr/>
        </p:nvPicPr>
        <p:blipFill>
          <a:blip r:embed="rId2" cstate="email">
            <a:extLst>
              <a:ext uri="{28A0092B-C50C-407E-A947-70E740481C1C}">
                <a14:useLocalDpi xmlns:a14="http://schemas.microsoft.com/office/drawing/2010/main"/>
              </a:ext>
            </a:extLst>
          </a:blip>
          <a:srcRect t="10799" b="10799"/>
          <a:stretch>
            <a:fillRect/>
          </a:stretch>
        </p:blipFill>
        <p:spPr>
          <a:xfrm>
            <a:off x="540099" y="739671"/>
            <a:ext cx="1445818" cy="255758"/>
          </a:xfrm>
          <a:prstGeom prst="rect">
            <a:avLst/>
          </a:prstGeom>
          <a:ln w="12700">
            <a:miter lim="400000"/>
          </a:ln>
        </p:spPr>
      </p:pic>
      <p:pic>
        <p:nvPicPr>
          <p:cNvPr id="132" name="plusses to scale - orange.pdf" descr="plusses to scale - orange.pdf"/>
          <p:cNvPicPr>
            <a:picLocks noChangeAspect="1"/>
          </p:cNvPicPr>
          <p:nvPr/>
        </p:nvPicPr>
        <p:blipFill>
          <a:blip r:embed="rId3"/>
          <a:stretch>
            <a:fillRect/>
          </a:stretch>
        </p:blipFill>
        <p:spPr>
          <a:xfrm>
            <a:off x="0" y="3350049"/>
            <a:ext cx="9144000" cy="3492501"/>
          </a:xfrm>
          <a:prstGeom prst="rect">
            <a:avLst/>
          </a:prstGeom>
          <a:ln w="12700">
            <a:miter lim="400000"/>
          </a:ln>
        </p:spPr>
      </p:pic>
    </p:spTree>
    <p:extLst>
      <p:ext uri="{BB962C8B-B14F-4D97-AF65-F5344CB8AC3E}">
        <p14:creationId xmlns:p14="http://schemas.microsoft.com/office/powerpoint/2010/main" val="183556409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HCD_Process_diagram.jpg" descr="HCD_Process_diagram.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764" y="-41902"/>
            <a:ext cx="9144001" cy="6941805"/>
          </a:xfrm>
          <a:prstGeom prst="rect">
            <a:avLst/>
          </a:prstGeom>
          <a:ln w="12700">
            <a:miter lim="400000"/>
          </a:ln>
        </p:spPr>
      </p:pic>
      <p:sp>
        <p:nvSpPr>
          <p:cNvPr id="2" name="Oval 1"/>
          <p:cNvSpPr/>
          <p:nvPr/>
        </p:nvSpPr>
        <p:spPr>
          <a:xfrm>
            <a:off x="5997861" y="5380222"/>
            <a:ext cx="2088048" cy="976583"/>
          </a:xfrm>
          <a:prstGeom prst="ellipse">
            <a:avLst/>
          </a:prstGeom>
          <a:solidFill>
            <a:srgbClr val="00B0F0">
              <a:alpha val="42000"/>
            </a:srgbClr>
          </a:solidFill>
          <a:ln w="508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Tree>
    <p:extLst>
      <p:ext uri="{BB962C8B-B14F-4D97-AF65-F5344CB8AC3E}">
        <p14:creationId xmlns:p14="http://schemas.microsoft.com/office/powerpoint/2010/main" val="369660216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Picture 9" descr="Picture 9"/>
          <p:cNvPicPr>
            <a:picLocks noChangeAspect="1"/>
          </p:cNvPicPr>
          <p:nvPr/>
        </p:nvPicPr>
        <p:blipFill>
          <a:blip r:embed="rId2"/>
          <a:stretch>
            <a:fillRect/>
          </a:stretch>
        </p:blipFill>
        <p:spPr>
          <a:xfrm>
            <a:off x="-17463" y="-7939"/>
            <a:ext cx="9144001" cy="6858002"/>
          </a:xfrm>
          <a:prstGeom prst="rect">
            <a:avLst/>
          </a:prstGeom>
          <a:ln w="12700">
            <a:miter lim="400000"/>
          </a:ln>
        </p:spPr>
      </p:pic>
    </p:spTree>
    <p:extLst>
      <p:ext uri="{BB962C8B-B14F-4D97-AF65-F5344CB8AC3E}">
        <p14:creationId xmlns:p14="http://schemas.microsoft.com/office/powerpoint/2010/main" val="1030227824"/>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9" descr="Picture 9"/>
          <p:cNvPicPr>
            <a:picLocks noChangeAspect="1"/>
          </p:cNvPicPr>
          <p:nvPr/>
        </p:nvPicPr>
        <p:blipFill>
          <a:blip r:embed="rId2">
            <a:alphaModFix amt="50000"/>
          </a:blip>
          <a:stretch>
            <a:fillRect/>
          </a:stretch>
        </p:blipFill>
        <p:spPr>
          <a:xfrm>
            <a:off x="-17463" y="-7939"/>
            <a:ext cx="9144001" cy="6858002"/>
          </a:xfrm>
          <a:prstGeom prst="rect">
            <a:avLst/>
          </a:prstGeom>
          <a:ln w="12700">
            <a:miter lim="400000"/>
          </a:ln>
        </p:spPr>
      </p:pic>
      <p:sp>
        <p:nvSpPr>
          <p:cNvPr id="137" name="AutoShape 2"/>
          <p:cNvSpPr/>
          <p:nvPr/>
        </p:nvSpPr>
        <p:spPr>
          <a:xfrm>
            <a:off x="4216400" y="2612717"/>
            <a:ext cx="4804770" cy="1303197"/>
          </a:xfrm>
          <a:prstGeom prst="rect">
            <a:avLst/>
          </a:prstGeom>
          <a:ln w="12700">
            <a:miter lim="400000"/>
          </a:ln>
          <a:extLst>
            <a:ext uri="{C572A759-6A51-4108-AA02-DFA0A04FC94B}">
              <ma14:wrappingTextBoxFlag xmlns:ma14="http://schemas.microsoft.com/office/mac/drawingml/2011/main" xmlns="" val="1"/>
            </a:ext>
          </a:extLst>
        </p:spPr>
        <p:txBody>
          <a:bodyPr wrap="square" lIns="35697" tIns="35697" rIns="35697" bIns="35697" anchor="ctr">
            <a:spAutoFit/>
          </a:bodyPr>
          <a:lstStyle>
            <a:lvl1pPr defTabSz="315913">
              <a:defRPr sz="1600">
                <a:latin typeface="Brown"/>
                <a:ea typeface="Brown"/>
                <a:cs typeface="Brown"/>
                <a:sym typeface="Brown"/>
              </a:defRPr>
            </a:lvl1pPr>
          </a:lstStyle>
          <a:p>
            <a:r>
              <a:rPr dirty="0">
                <a:latin typeface="Helvetica" charset="0"/>
                <a:ea typeface="Helvetica" charset="0"/>
                <a:cs typeface="Helvetica" charset="0"/>
              </a:rPr>
              <a:t>"</a:t>
            </a:r>
            <a:r>
              <a:rPr lang="en-US" dirty="0">
                <a:latin typeface="Helvetica" charset="0"/>
                <a:ea typeface="Helvetica" charset="0"/>
                <a:cs typeface="Helvetica" charset="0"/>
              </a:rPr>
              <a:t>Usually when I hear I didn't make the list for consideration I don't care anymore. I tried that, you can't get in touch with anyone for an explanation. When you get through to someone they don't have answers for you”</a:t>
            </a:r>
            <a:endParaRPr dirty="0">
              <a:latin typeface="Helvetica" charset="0"/>
              <a:ea typeface="Helvetica" charset="0"/>
              <a:cs typeface="Helvetica" charset="0"/>
            </a:endParaRPr>
          </a:p>
        </p:txBody>
      </p:sp>
      <p:sp>
        <p:nvSpPr>
          <p:cNvPr id="138" name="AutoShape 5"/>
          <p:cNvSpPr/>
          <p:nvPr/>
        </p:nvSpPr>
        <p:spPr>
          <a:xfrm>
            <a:off x="4216400" y="1427471"/>
            <a:ext cx="4267200" cy="564534"/>
          </a:xfrm>
          <a:prstGeom prst="rect">
            <a:avLst/>
          </a:prstGeom>
          <a:ln w="12700">
            <a:miter lim="400000"/>
          </a:ln>
          <a:extLst>
            <a:ext uri="{C572A759-6A51-4108-AA02-DFA0A04FC94B}">
              <ma14:wrappingTextBoxFlag xmlns:ma14="http://schemas.microsoft.com/office/mac/drawingml/2011/main" xmlns="" val="1"/>
            </a:ext>
          </a:extLst>
        </p:spPr>
        <p:txBody>
          <a:bodyPr lIns="35697" tIns="35697" rIns="35697" bIns="35697" anchor="ctr">
            <a:spAutoFit/>
          </a:bodyPr>
          <a:lstStyle>
            <a:lvl1pPr defTabSz="315913">
              <a:defRPr sz="1600">
                <a:latin typeface="Brown"/>
                <a:ea typeface="Brown"/>
                <a:cs typeface="Brown"/>
                <a:sym typeface="Brown"/>
              </a:defRPr>
            </a:lvl1pPr>
          </a:lstStyle>
          <a:p>
            <a:r>
              <a:rPr lang="en-US" dirty="0">
                <a:latin typeface="Helvetica" charset="0"/>
                <a:ea typeface="Helvetica" charset="0"/>
                <a:cs typeface="Helvetica" charset="0"/>
              </a:rPr>
              <a:t>“I don’t know what keywords to use since there are so many.”</a:t>
            </a:r>
            <a:endParaRPr dirty="0">
              <a:latin typeface="Helvetica" charset="0"/>
              <a:ea typeface="Helvetica" charset="0"/>
              <a:cs typeface="Helvetica" charset="0"/>
            </a:endParaRPr>
          </a:p>
        </p:txBody>
      </p:sp>
      <p:sp>
        <p:nvSpPr>
          <p:cNvPr id="139" name="AutoShape 7"/>
          <p:cNvSpPr/>
          <p:nvPr/>
        </p:nvSpPr>
        <p:spPr>
          <a:xfrm>
            <a:off x="711200" y="1685280"/>
            <a:ext cx="2971800" cy="1056976"/>
          </a:xfrm>
          <a:prstGeom prst="rect">
            <a:avLst/>
          </a:prstGeom>
          <a:ln w="12700">
            <a:miter lim="400000"/>
          </a:ln>
          <a:extLst>
            <a:ext uri="{C572A759-6A51-4108-AA02-DFA0A04FC94B}">
              <ma14:wrappingTextBoxFlag xmlns:ma14="http://schemas.microsoft.com/office/mac/drawingml/2011/main" xmlns="" val="1"/>
            </a:ext>
          </a:extLst>
        </p:spPr>
        <p:txBody>
          <a:bodyPr lIns="35697" tIns="35697" rIns="35697" bIns="35697" anchor="ctr">
            <a:spAutoFit/>
          </a:bodyPr>
          <a:lstStyle/>
          <a:p>
            <a:pPr defTabSz="403225">
              <a:defRPr sz="1600">
                <a:latin typeface="Brown"/>
                <a:ea typeface="Brown"/>
                <a:cs typeface="Brown"/>
                <a:sym typeface="Brown"/>
              </a:defRPr>
            </a:pPr>
            <a:r>
              <a:rPr dirty="0">
                <a:latin typeface="Helvetica" charset="0"/>
                <a:ea typeface="Helvetica" charset="0"/>
                <a:cs typeface="Helvetica" charset="0"/>
              </a:rPr>
              <a:t>“</a:t>
            </a:r>
            <a:r>
              <a:rPr lang="en-US" sz="1600" dirty="0">
                <a:latin typeface="Helvetica" charset="0"/>
                <a:ea typeface="Helvetica" charset="0"/>
                <a:cs typeface="Helvetica" charset="0"/>
                <a:sym typeface="Brown"/>
              </a:rPr>
              <a:t>Applying for Federal jobs is going to be a long drawn out process and you will have your heart broken at the end of it.” </a:t>
            </a:r>
            <a:endParaRPr dirty="0">
              <a:latin typeface="Helvetica" charset="0"/>
              <a:ea typeface="Helvetica" charset="0"/>
              <a:cs typeface="Helvetica" charset="0"/>
            </a:endParaRPr>
          </a:p>
        </p:txBody>
      </p:sp>
      <p:sp>
        <p:nvSpPr>
          <p:cNvPr id="140" name="AutoShape 9"/>
          <p:cNvSpPr/>
          <p:nvPr/>
        </p:nvSpPr>
        <p:spPr>
          <a:xfrm>
            <a:off x="711200" y="3475028"/>
            <a:ext cx="3048000" cy="1549419"/>
          </a:xfrm>
          <a:prstGeom prst="rect">
            <a:avLst/>
          </a:prstGeom>
          <a:ln w="12700">
            <a:miter lim="400000"/>
          </a:ln>
          <a:extLst>
            <a:ext uri="{C572A759-6A51-4108-AA02-DFA0A04FC94B}">
              <ma14:wrappingTextBoxFlag xmlns:ma14="http://schemas.microsoft.com/office/mac/drawingml/2011/main" xmlns="" val="1"/>
            </a:ext>
          </a:extLst>
        </p:spPr>
        <p:txBody>
          <a:bodyPr lIns="35697" tIns="35697" rIns="35697" bIns="35697" anchor="ctr">
            <a:spAutoFit/>
          </a:bodyPr>
          <a:lstStyle/>
          <a:p>
            <a:pPr defTabSz="403225">
              <a:defRPr sz="1600">
                <a:latin typeface="Brown"/>
                <a:ea typeface="Brown"/>
                <a:cs typeface="Brown"/>
                <a:sym typeface="Brown"/>
              </a:defRPr>
            </a:pPr>
            <a:r>
              <a:rPr lang="en-US" sz="1600" dirty="0">
                <a:latin typeface="Helvetica" charset="0"/>
                <a:ea typeface="Helvetica" charset="0"/>
                <a:cs typeface="Helvetica" charset="0"/>
                <a:sym typeface="Brown"/>
              </a:rPr>
              <a:t>“In USAJOBS a lot of language is extremely confusing, the structure of job announcements is not user friendly, interaction with our agency is clunky and we lose applicants along the way.”</a:t>
            </a:r>
            <a:endParaRPr dirty="0">
              <a:latin typeface="Helvetica" charset="0"/>
              <a:ea typeface="Helvetica" charset="0"/>
              <a:cs typeface="Helvetica" charset="0"/>
            </a:endParaRPr>
          </a:p>
        </p:txBody>
      </p:sp>
      <p:sp>
        <p:nvSpPr>
          <p:cNvPr id="141" name="AutoShape 10"/>
          <p:cNvSpPr/>
          <p:nvPr/>
        </p:nvSpPr>
        <p:spPr>
          <a:xfrm>
            <a:off x="4216400" y="4715819"/>
            <a:ext cx="4267200" cy="1056976"/>
          </a:xfrm>
          <a:prstGeom prst="rect">
            <a:avLst/>
          </a:prstGeom>
          <a:ln w="12700">
            <a:miter lim="400000"/>
          </a:ln>
          <a:extLst>
            <a:ext uri="{C572A759-6A51-4108-AA02-DFA0A04FC94B}">
              <ma14:wrappingTextBoxFlag xmlns:ma14="http://schemas.microsoft.com/office/mac/drawingml/2011/main" xmlns="" val="1"/>
            </a:ext>
          </a:extLst>
        </p:spPr>
        <p:txBody>
          <a:bodyPr lIns="35697" tIns="35697" rIns="35697" bIns="35697" anchor="ctr">
            <a:spAutoFit/>
          </a:bodyPr>
          <a:lstStyle/>
          <a:p>
            <a:pPr defTabSz="403225">
              <a:defRPr sz="1600">
                <a:latin typeface="Brown"/>
                <a:ea typeface="Brown"/>
                <a:cs typeface="Brown"/>
                <a:sym typeface="Brown"/>
              </a:defRPr>
            </a:pPr>
            <a:r>
              <a:rPr dirty="0">
                <a:latin typeface="Helvetica" charset="0"/>
                <a:ea typeface="Helvetica" charset="0"/>
                <a:cs typeface="Helvetica" charset="0"/>
              </a:rPr>
              <a:t>“</a:t>
            </a:r>
            <a:r>
              <a:rPr lang="en-US" sz="1600" dirty="0">
                <a:latin typeface="Helvetica" charset="0"/>
                <a:ea typeface="Helvetica" charset="0"/>
                <a:cs typeface="Helvetica" charset="0"/>
                <a:sym typeface="Brown"/>
              </a:rPr>
              <a:t>If you have questions about USAJOBS you have to figure it out on your own. I check with social media to get an understanding of the website.”</a:t>
            </a:r>
            <a:endParaRPr dirty="0">
              <a:latin typeface="Helvetica" charset="0"/>
              <a:ea typeface="Helvetica" charset="0"/>
              <a:cs typeface="Helvetica" charset="0"/>
            </a:endParaRPr>
          </a:p>
        </p:txBody>
      </p:sp>
    </p:spTree>
    <p:extLst>
      <p:ext uri="{BB962C8B-B14F-4D97-AF65-F5344CB8AC3E}">
        <p14:creationId xmlns:p14="http://schemas.microsoft.com/office/powerpoint/2010/main" val="2517524716"/>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Packaging and handling data"/>
          <p:cNvSpPr>
            <a:spLocks noGrp="1"/>
          </p:cNvSpPr>
          <p:nvPr>
            <p:ph type="title"/>
          </p:nvPr>
        </p:nvSpPr>
        <p:spPr>
          <a:xfrm>
            <a:off x="2455199" y="593375"/>
            <a:ext cx="6377102" cy="1756482"/>
          </a:xfrm>
          <a:prstGeom prst="rect">
            <a:avLst/>
          </a:prstGeom>
        </p:spPr>
        <p:txBody>
          <a:bodyPr>
            <a:normAutofit/>
          </a:bodyPr>
          <a:lstStyle>
            <a:lvl1pPr>
              <a:defRPr sz="4800" b="1">
                <a:latin typeface="+mn-lt"/>
                <a:ea typeface="+mn-ea"/>
                <a:cs typeface="+mn-cs"/>
                <a:sym typeface="Helvetica"/>
              </a:defRPr>
            </a:lvl1pPr>
          </a:lstStyle>
          <a:p>
            <a:r>
              <a:rPr lang="en-US" sz="3600" dirty="0"/>
              <a:t>Packaging and</a:t>
            </a:r>
            <a:br>
              <a:rPr lang="en-US" sz="3600" dirty="0"/>
            </a:br>
            <a:r>
              <a:rPr lang="en-US" sz="3600" dirty="0"/>
              <a:t>handling data</a:t>
            </a:r>
            <a:endParaRPr sz="3600" dirty="0"/>
          </a:p>
        </p:txBody>
      </p:sp>
      <p:sp>
        <p:nvSpPr>
          <p:cNvPr id="144" name="On yellow post-its write out your data points.…"/>
          <p:cNvSpPr>
            <a:spLocks noGrp="1"/>
          </p:cNvSpPr>
          <p:nvPr>
            <p:ph type="body" sz="half" idx="1"/>
          </p:nvPr>
        </p:nvSpPr>
        <p:spPr>
          <a:xfrm>
            <a:off x="2455099" y="2092036"/>
            <a:ext cx="5871483" cy="4113839"/>
          </a:xfrm>
          <a:prstGeom prst="rect">
            <a:avLst/>
          </a:prstGeom>
        </p:spPr>
        <p:txBody>
          <a:bodyPr>
            <a:normAutofit/>
          </a:bodyPr>
          <a:lstStyle/>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sz="2000" dirty="0"/>
              <a:t>On yellow post-its write out your data points</a:t>
            </a:r>
            <a:r>
              <a:rPr lang="en-US" sz="2000" dirty="0"/>
              <a:t>- one per post-it (quotes and/or observations)</a:t>
            </a:r>
            <a:br>
              <a:rPr lang="en-US" sz="2000" dirty="0"/>
            </a:br>
            <a:endParaRPr sz="800" dirty="0"/>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sz="2000" dirty="0"/>
              <a:t>Review photos, select observations</a:t>
            </a:r>
            <a:r>
              <a:rPr lang="en-US" sz="2000" dirty="0"/>
              <a:t>,</a:t>
            </a:r>
            <a:r>
              <a:rPr sz="2000" dirty="0"/>
              <a:t> and write a keyword or brief description of the selection</a:t>
            </a:r>
            <a:r>
              <a:rPr lang="en-US" sz="2000" dirty="0"/>
              <a:t>s</a:t>
            </a:r>
            <a:r>
              <a:rPr sz="2000" dirty="0"/>
              <a:t>.</a:t>
            </a:r>
            <a:br>
              <a:rPr lang="en-US" sz="2000" dirty="0"/>
            </a:br>
            <a:endParaRPr sz="800" dirty="0"/>
          </a:p>
          <a:p>
            <a:pPr marL="139700">
              <a:lnSpc>
                <a:spcPct val="110000"/>
              </a:lnSpc>
              <a:spcBef>
                <a:spcPts val="900"/>
              </a:spcBef>
              <a:buClr>
                <a:srgbClr val="0098A2"/>
              </a:buClr>
              <a:buSzPct val="100000"/>
              <a:defRPr sz="1600">
                <a:solidFill>
                  <a:srgbClr val="CCCCCC"/>
                </a:solidFill>
                <a:latin typeface="+mn-lt"/>
                <a:ea typeface="+mn-ea"/>
                <a:cs typeface="+mn-cs"/>
                <a:sym typeface="Helvetica"/>
              </a:defRPr>
            </a:pPr>
            <a:br>
              <a:rPr lang="en-US" sz="2000" dirty="0"/>
            </a:br>
            <a:endParaRPr sz="800" dirty="0"/>
          </a:p>
        </p:txBody>
      </p:sp>
      <p:sp>
        <p:nvSpPr>
          <p:cNvPr id="145"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46" name="Shared expectations:"/>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defRPr b="1">
                <a:solidFill>
                  <a:srgbClr val="FAA61A"/>
                </a:solidFill>
                <a:latin typeface="+mn-lt"/>
                <a:ea typeface="+mn-ea"/>
                <a:cs typeface="+mn-cs"/>
                <a:sym typeface="Helvetica"/>
              </a:defRPr>
            </a:pPr>
            <a:r>
              <a:rPr lang="en-US" dirty="0"/>
              <a:t>Understand</a:t>
            </a:r>
            <a:endParaRPr dirty="0"/>
          </a:p>
        </p:txBody>
      </p:sp>
    </p:spTree>
    <p:extLst>
      <p:ext uri="{BB962C8B-B14F-4D97-AF65-F5344CB8AC3E}">
        <p14:creationId xmlns:p14="http://schemas.microsoft.com/office/powerpoint/2010/main" val="378358028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98A2"/>
        </a:solidFill>
        <a:effectLst/>
      </p:bgPr>
    </p:bg>
    <p:spTree>
      <p:nvGrpSpPr>
        <p:cNvPr id="1" name=""/>
        <p:cNvGrpSpPr/>
        <p:nvPr/>
      </p:nvGrpSpPr>
      <p:grpSpPr>
        <a:xfrm>
          <a:off x="0" y="0"/>
          <a:ext cx="0" cy="0"/>
          <a:chOff x="0" y="0"/>
          <a:chExt cx="0" cy="0"/>
        </a:xfrm>
      </p:grpSpPr>
      <p:sp>
        <p:nvSpPr>
          <p:cNvPr id="1919" name="Thank You!"/>
          <p:cNvSpPr>
            <a:spLocks noGrp="1"/>
          </p:cNvSpPr>
          <p:nvPr>
            <p:ph type="title"/>
          </p:nvPr>
        </p:nvSpPr>
        <p:spPr>
          <a:xfrm>
            <a:off x="334253" y="2471335"/>
            <a:ext cx="8447400" cy="2467801"/>
          </a:xfrm>
          <a:prstGeom prst="rect">
            <a:avLst/>
          </a:prstGeom>
        </p:spPr>
        <p:txBody>
          <a:bodyPr/>
          <a:lstStyle>
            <a:lvl1pPr algn="ctr">
              <a:defRPr sz="8600" b="1">
                <a:latin typeface="+mn-lt"/>
                <a:ea typeface="+mn-ea"/>
                <a:cs typeface="+mn-cs"/>
                <a:sym typeface="Helvetica"/>
              </a:defRPr>
            </a:lvl1pPr>
          </a:lstStyle>
          <a:p>
            <a:r>
              <a:t>Thank You!</a:t>
            </a:r>
          </a:p>
        </p:txBody>
      </p:sp>
      <p:sp>
        <p:nvSpPr>
          <p:cNvPr id="1920" name="Line"/>
          <p:cNvSpPr/>
          <p:nvPr/>
        </p:nvSpPr>
        <p:spPr>
          <a:xfrm>
            <a:off x="981074" y="4068024"/>
            <a:ext cx="7182002" cy="1"/>
          </a:xfrm>
          <a:prstGeom prst="line">
            <a:avLst/>
          </a:prstGeom>
          <a:ln>
            <a:solidFill>
              <a:srgbClr val="FFFFFF"/>
            </a:solidFill>
          </a:ln>
        </p:spPr>
        <p:txBody>
          <a:bodyPr lIns="45719" rIns="45719"/>
          <a:lstStyle/>
          <a:p>
            <a:endParaRPr/>
          </a:p>
        </p:txBody>
      </p:sp>
      <p:pic>
        <p:nvPicPr>
          <p:cNvPr id="1921" name="plusses to scale - white - solid.pdf" descr="plusses to scale - white - solid.pdf"/>
          <p:cNvPicPr>
            <a:picLocks noChangeAspect="1"/>
          </p:cNvPicPr>
          <p:nvPr/>
        </p:nvPicPr>
        <p:blipFill>
          <a:blip r:embed="rId2"/>
          <a:srcRect t="38358" b="38358"/>
          <a:stretch>
            <a:fillRect/>
          </a:stretch>
        </p:blipFill>
        <p:spPr>
          <a:xfrm>
            <a:off x="0" y="34985"/>
            <a:ext cx="9144001" cy="813165"/>
          </a:xfrm>
          <a:prstGeom prst="rect">
            <a:avLst/>
          </a:prstGeom>
          <a:ln w="12700">
            <a:miter lim="400000"/>
          </a:ln>
        </p:spPr>
      </p:pic>
      <p:pic>
        <p:nvPicPr>
          <p:cNvPr id="1922" name="Logo_white.png" descr="Logo_white.png"/>
          <p:cNvPicPr>
            <a:picLocks noChangeAspect="1"/>
          </p:cNvPicPr>
          <p:nvPr/>
        </p:nvPicPr>
        <p:blipFill>
          <a:blip r:embed="rId3" cstate="email">
            <a:extLst>
              <a:ext uri="{28A0092B-C50C-407E-A947-70E740481C1C}">
                <a14:useLocalDpi xmlns:a14="http://schemas.microsoft.com/office/drawing/2010/main"/>
              </a:ext>
            </a:extLst>
          </a:blip>
          <a:srcRect t="10799" b="10799"/>
          <a:stretch>
            <a:fillRect/>
          </a:stretch>
        </p:blipFill>
        <p:spPr>
          <a:xfrm>
            <a:off x="3849167" y="4930672"/>
            <a:ext cx="1445818" cy="255757"/>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p:cNvSpPr/>
          <p:nvPr/>
        </p:nvSpPr>
        <p:spPr>
          <a:xfrm>
            <a:off x="2264848" y="3171130"/>
            <a:ext cx="6856259" cy="391886"/>
          </a:xfrm>
          <a:prstGeom prst="rect">
            <a:avLst/>
          </a:prstGeom>
          <a:solidFill>
            <a:srgbClr val="0098A2"/>
          </a:solidFill>
          <a:ln w="12700">
            <a:miter lim="400000"/>
          </a:ln>
        </p:spPr>
        <p:txBody>
          <a:bodyPr lIns="45719" rIns="45719" anchor="ctr"/>
          <a:lstStyle/>
          <a:p>
            <a:pPr>
              <a:defRPr>
                <a:solidFill>
                  <a:srgbClr val="000000"/>
                </a:solidFill>
              </a:defRPr>
            </a:pPr>
            <a:endParaRPr>
              <a:solidFill>
                <a:srgbClr val="0098A2"/>
              </a:solidFill>
            </a:endParaRPr>
          </a:p>
        </p:txBody>
      </p:sp>
      <p:sp>
        <p:nvSpPr>
          <p:cNvPr id="137" name="Agenda…"/>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defRPr b="1">
                <a:solidFill>
                  <a:srgbClr val="FAA61A"/>
                </a:solidFill>
                <a:latin typeface="+mn-lt"/>
                <a:ea typeface="+mn-ea"/>
                <a:cs typeface="+mn-cs"/>
                <a:sym typeface="Helvetica"/>
              </a:defRPr>
            </a:pPr>
            <a:r>
              <a:rPr lang="en-US" dirty="0"/>
              <a:t>Today’s</a:t>
            </a:r>
          </a:p>
          <a:p>
            <a:pPr>
              <a:defRPr b="1">
                <a:solidFill>
                  <a:srgbClr val="FAA61A"/>
                </a:solidFill>
                <a:latin typeface="+mn-lt"/>
                <a:ea typeface="+mn-ea"/>
                <a:cs typeface="+mn-cs"/>
                <a:sym typeface="Helvetica"/>
              </a:defRPr>
            </a:pPr>
            <a:r>
              <a:t>Agenda</a:t>
            </a:r>
          </a:p>
        </p:txBody>
      </p:sp>
      <p:sp>
        <p:nvSpPr>
          <p:cNvPr id="10" name="Rectangle">
            <a:extLst>
              <a:ext uri="{FF2B5EF4-FFF2-40B4-BE49-F238E27FC236}">
                <a16:creationId xmlns:a16="http://schemas.microsoft.com/office/drawing/2014/main" id="{D2DCB33E-2C14-7C4F-BA84-5E01C734725C}"/>
              </a:ext>
            </a:extLst>
          </p:cNvPr>
          <p:cNvSpPr/>
          <p:nvPr/>
        </p:nvSpPr>
        <p:spPr>
          <a:xfrm>
            <a:off x="2264848" y="4419407"/>
            <a:ext cx="6856260" cy="391886"/>
          </a:xfrm>
          <a:prstGeom prst="rect">
            <a:avLst/>
          </a:prstGeom>
          <a:solidFill>
            <a:srgbClr val="0098A2"/>
          </a:solidFill>
          <a:ln w="12700">
            <a:miter lim="400000"/>
          </a:ln>
        </p:spPr>
        <p:txBody>
          <a:bodyPr lIns="45719" rIns="45719" anchor="ctr"/>
          <a:lstStyle/>
          <a:p>
            <a:pPr>
              <a:defRPr>
                <a:solidFill>
                  <a:srgbClr val="000000"/>
                </a:solidFill>
              </a:defRPr>
            </a:pPr>
            <a:endParaRPr dirty="0">
              <a:solidFill>
                <a:srgbClr val="0098A2"/>
              </a:solidFill>
            </a:endParaRPr>
          </a:p>
        </p:txBody>
      </p:sp>
      <p:sp>
        <p:nvSpPr>
          <p:cNvPr id="138" name="Introductions: about you | about The Lab…"/>
          <p:cNvSpPr/>
          <p:nvPr/>
        </p:nvSpPr>
        <p:spPr>
          <a:xfrm>
            <a:off x="2352587" y="1392180"/>
            <a:ext cx="6768521" cy="388391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marL="559752" indent="-420052">
              <a:lnSpc>
                <a:spcPct val="150000"/>
              </a:lnSpc>
              <a:buClr>
                <a:srgbClr val="0098A2"/>
              </a:buClr>
              <a:buSzPct val="100000"/>
              <a:buChar char="•"/>
              <a:defRPr sz="2100">
                <a:solidFill>
                  <a:srgbClr val="CCCCCC"/>
                </a:solidFill>
                <a:latin typeface="+mn-lt"/>
                <a:ea typeface="+mn-ea"/>
                <a:cs typeface="+mn-cs"/>
                <a:sym typeface="Helvetica"/>
              </a:defRPr>
            </a:pPr>
            <a:r>
              <a:rPr sz="1800" dirty="0"/>
              <a:t>Introductions: </a:t>
            </a:r>
            <a:r>
              <a:rPr sz="1800" dirty="0">
                <a:solidFill>
                  <a:srgbClr val="FAA619"/>
                </a:solidFill>
              </a:rPr>
              <a:t>The Lab</a:t>
            </a:r>
            <a:r>
              <a:rPr lang="en-US" sz="1800" dirty="0">
                <a:solidFill>
                  <a:srgbClr val="FAA619"/>
                </a:solidFill>
              </a:rPr>
              <a:t> + Each Other</a:t>
            </a:r>
            <a:endParaRPr sz="1800" dirty="0">
              <a:solidFill>
                <a:srgbClr val="FAA619"/>
              </a:solidFill>
            </a:endParaRPr>
          </a:p>
          <a:p>
            <a:pPr marL="559752" indent="-420052">
              <a:lnSpc>
                <a:spcPct val="150000"/>
              </a:lnSpc>
              <a:buClr>
                <a:srgbClr val="0098A2"/>
              </a:buClr>
              <a:buSzPct val="100000"/>
              <a:buChar char="•"/>
              <a:defRPr sz="2100">
                <a:solidFill>
                  <a:srgbClr val="CCCCCC"/>
                </a:solidFill>
                <a:latin typeface="+mn-lt"/>
                <a:ea typeface="+mn-ea"/>
                <a:cs typeface="+mn-cs"/>
                <a:sym typeface="Helvetica"/>
              </a:defRPr>
            </a:pPr>
            <a:r>
              <a:rPr lang="en-US" sz="1800" dirty="0"/>
              <a:t>Innovation + Design: </a:t>
            </a:r>
            <a:r>
              <a:rPr sz="1800" dirty="0">
                <a:solidFill>
                  <a:srgbClr val="FAA619"/>
                </a:solidFill>
              </a:rPr>
              <a:t>H</a:t>
            </a:r>
            <a:r>
              <a:rPr lang="en-US" sz="1800" dirty="0">
                <a:solidFill>
                  <a:srgbClr val="FAA619"/>
                </a:solidFill>
              </a:rPr>
              <a:t>uman-Centered Design</a:t>
            </a:r>
            <a:endParaRPr sz="1800" dirty="0">
              <a:solidFill>
                <a:srgbClr val="FAA619"/>
              </a:solidFill>
            </a:endParaRPr>
          </a:p>
          <a:p>
            <a:pPr marL="559752" indent="-420052">
              <a:lnSpc>
                <a:spcPct val="150000"/>
              </a:lnSpc>
              <a:buClr>
                <a:srgbClr val="0098A2"/>
              </a:buClr>
              <a:buSzPct val="100000"/>
              <a:buChar char="•"/>
              <a:defRPr sz="2100">
                <a:solidFill>
                  <a:srgbClr val="CCCCCC"/>
                </a:solidFill>
                <a:latin typeface="+mn-lt"/>
                <a:ea typeface="+mn-ea"/>
                <a:cs typeface="+mn-cs"/>
                <a:sym typeface="Helvetica"/>
              </a:defRPr>
            </a:pPr>
            <a:r>
              <a:rPr lang="en-US" sz="1800" dirty="0"/>
              <a:t>Frame: </a:t>
            </a:r>
            <a:r>
              <a:rPr lang="en-US" sz="1800" dirty="0">
                <a:solidFill>
                  <a:srgbClr val="FAA619"/>
                </a:solidFill>
                <a:sym typeface="Helvetica"/>
              </a:rPr>
              <a:t>Importance and Examples</a:t>
            </a:r>
            <a:endParaRPr lang="en-US" sz="1800" dirty="0"/>
          </a:p>
          <a:p>
            <a:pPr marL="559752" indent="-420052">
              <a:lnSpc>
                <a:spcPct val="150000"/>
              </a:lnSpc>
              <a:buClr>
                <a:srgbClr val="0098A2"/>
              </a:buClr>
              <a:buSzPct val="100000"/>
              <a:buChar char="•"/>
              <a:defRPr sz="2100">
                <a:solidFill>
                  <a:srgbClr val="CCCCCC"/>
                </a:solidFill>
                <a:latin typeface="+mn-lt"/>
                <a:ea typeface="+mn-ea"/>
                <a:cs typeface="+mn-cs"/>
                <a:sym typeface="Helvetica"/>
              </a:defRPr>
            </a:pPr>
            <a:r>
              <a:rPr lang="en-US" sz="1800" dirty="0"/>
              <a:t>Explore</a:t>
            </a:r>
            <a:r>
              <a:rPr sz="1800" dirty="0"/>
              <a:t>: </a:t>
            </a:r>
            <a:r>
              <a:rPr lang="en-US" sz="1800" dirty="0">
                <a:solidFill>
                  <a:srgbClr val="FAA619"/>
                </a:solidFill>
                <a:sym typeface="Helvetica"/>
              </a:rPr>
              <a:t>Design Ethnography + </a:t>
            </a:r>
            <a:r>
              <a:rPr sz="1800" dirty="0">
                <a:solidFill>
                  <a:srgbClr val="FAA619"/>
                </a:solidFill>
              </a:rPr>
              <a:t>Planning </a:t>
            </a:r>
            <a:r>
              <a:rPr lang="en-US" sz="1800" dirty="0">
                <a:solidFill>
                  <a:srgbClr val="FAA619"/>
                </a:solidFill>
              </a:rPr>
              <a:t>Research</a:t>
            </a:r>
            <a:endParaRPr sz="1800" dirty="0">
              <a:solidFill>
                <a:srgbClr val="FAA619"/>
              </a:solidFill>
            </a:endParaRPr>
          </a:p>
          <a:p>
            <a:pPr marL="559752" indent="-420052">
              <a:lnSpc>
                <a:spcPct val="150000"/>
              </a:lnSpc>
              <a:buClr>
                <a:srgbClr val="0098A2"/>
              </a:buClr>
              <a:buSzPct val="100000"/>
              <a:buFontTx/>
              <a:buChar char="•"/>
              <a:defRPr sz="2100">
                <a:solidFill>
                  <a:srgbClr val="CCCCCC"/>
                </a:solidFill>
                <a:latin typeface="+mn-lt"/>
                <a:ea typeface="+mn-ea"/>
                <a:cs typeface="+mn-cs"/>
                <a:sym typeface="Helvetica"/>
              </a:defRPr>
            </a:pPr>
            <a:r>
              <a:rPr lang="en-US" sz="1800" b="1" dirty="0">
                <a:solidFill>
                  <a:schemeClr val="tx1"/>
                </a:solidFill>
                <a:sym typeface="Helvetica"/>
              </a:rPr>
              <a:t>Lunch: 12:00-1:00</a:t>
            </a:r>
          </a:p>
          <a:p>
            <a:pPr marL="559752" indent="-420052">
              <a:lnSpc>
                <a:spcPct val="150000"/>
              </a:lnSpc>
              <a:buClr>
                <a:srgbClr val="0098A2"/>
              </a:buClr>
              <a:buSzPct val="100000"/>
              <a:buFontTx/>
              <a:buChar char="•"/>
              <a:defRPr sz="2100">
                <a:solidFill>
                  <a:srgbClr val="CCCCCC"/>
                </a:solidFill>
                <a:latin typeface="+mn-lt"/>
                <a:ea typeface="+mn-ea"/>
                <a:cs typeface="+mn-cs"/>
                <a:sym typeface="Helvetica"/>
              </a:defRPr>
            </a:pPr>
            <a:r>
              <a:rPr lang="en-US" sz="1800" dirty="0">
                <a:solidFill>
                  <a:srgbClr val="CCCCCC"/>
                </a:solidFill>
                <a:sym typeface="Helvetica"/>
              </a:rPr>
              <a:t>Explore: </a:t>
            </a:r>
            <a:r>
              <a:rPr lang="en-US" sz="1800" dirty="0">
                <a:solidFill>
                  <a:srgbClr val="FAA619"/>
                </a:solidFill>
                <a:sym typeface="Helvetica"/>
              </a:rPr>
              <a:t>Conducting Fieldwork</a:t>
            </a:r>
          </a:p>
          <a:p>
            <a:pPr marL="559752" indent="-420052">
              <a:lnSpc>
                <a:spcPct val="150000"/>
              </a:lnSpc>
              <a:buClr>
                <a:srgbClr val="0098A2"/>
              </a:buClr>
              <a:buSzPct val="100000"/>
              <a:buFontTx/>
              <a:buChar char="•"/>
              <a:defRPr sz="2100">
                <a:solidFill>
                  <a:srgbClr val="CCCCCC"/>
                </a:solidFill>
                <a:latin typeface="+mn-lt"/>
                <a:ea typeface="+mn-ea"/>
                <a:cs typeface="+mn-cs"/>
                <a:sym typeface="Helvetica"/>
              </a:defRPr>
            </a:pPr>
            <a:r>
              <a:rPr lang="en-US" sz="1800" dirty="0">
                <a:solidFill>
                  <a:srgbClr val="CCCCCC"/>
                </a:solidFill>
                <a:sym typeface="Helvetica"/>
              </a:rPr>
              <a:t>Explore: </a:t>
            </a:r>
            <a:r>
              <a:rPr lang="en-US" sz="1800" dirty="0">
                <a:solidFill>
                  <a:srgbClr val="FAA619"/>
                </a:solidFill>
                <a:sym typeface="Helvetica"/>
              </a:rPr>
              <a:t>Regroup and Reflect</a:t>
            </a:r>
          </a:p>
          <a:p>
            <a:pPr marL="559752" indent="-420052">
              <a:lnSpc>
                <a:spcPct val="150000"/>
              </a:lnSpc>
              <a:buClr>
                <a:srgbClr val="0098A2"/>
              </a:buClr>
              <a:buSzPct val="100000"/>
              <a:buFontTx/>
              <a:buChar char="•"/>
              <a:defRPr sz="2100">
                <a:solidFill>
                  <a:srgbClr val="CCCCCC"/>
                </a:solidFill>
                <a:latin typeface="+mn-lt"/>
                <a:ea typeface="+mn-ea"/>
                <a:cs typeface="+mn-cs"/>
                <a:sym typeface="Helvetica"/>
              </a:defRPr>
            </a:pPr>
            <a:r>
              <a:rPr lang="en-US" sz="1800" b="1" dirty="0">
                <a:solidFill>
                  <a:schemeClr val="tx1"/>
                </a:solidFill>
                <a:sym typeface="Helvetica"/>
              </a:rPr>
              <a:t>Wrap up: 4:30</a:t>
            </a:r>
          </a:p>
          <a:p>
            <a:pPr marL="559752" indent="-420052">
              <a:lnSpc>
                <a:spcPct val="150000"/>
              </a:lnSpc>
              <a:buClr>
                <a:srgbClr val="0098A2"/>
              </a:buClr>
              <a:buSzPct val="100000"/>
              <a:buChar char="•"/>
              <a:defRPr sz="2100">
                <a:solidFill>
                  <a:srgbClr val="CCCCCC"/>
                </a:solidFill>
                <a:latin typeface="+mn-lt"/>
                <a:ea typeface="+mn-ea"/>
                <a:cs typeface="+mn-cs"/>
                <a:sym typeface="Helvetica"/>
              </a:defRPr>
            </a:pPr>
            <a:endParaRPr sz="1800" dirty="0">
              <a:solidFill>
                <a:srgbClr val="FAA619"/>
              </a:solidFill>
            </a:endParaRPr>
          </a:p>
        </p:txBody>
      </p:sp>
      <p:sp>
        <p:nvSpPr>
          <p:cNvPr id="139"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1" name="Our challenge*…"/>
          <p:cNvSpPr>
            <a:spLocks noGrp="1"/>
          </p:cNvSpPr>
          <p:nvPr>
            <p:ph type="title"/>
          </p:nvPr>
        </p:nvSpPr>
        <p:spPr>
          <a:xfrm>
            <a:off x="2455199" y="593375"/>
            <a:ext cx="6377102" cy="686782"/>
          </a:xfrm>
          <a:prstGeom prst="rect">
            <a:avLst/>
          </a:prstGeom>
        </p:spPr>
        <p:txBody>
          <a:bodyPr>
            <a:noAutofit/>
          </a:bodyPr>
          <a:lstStyle/>
          <a:p>
            <a:pPr>
              <a:defRPr sz="3600" b="1">
                <a:latin typeface="+mn-lt"/>
                <a:ea typeface="+mn-ea"/>
                <a:cs typeface="+mn-cs"/>
                <a:sym typeface="Helvetica"/>
              </a:defRPr>
            </a:pPr>
            <a:r>
              <a:rPr lang="en-US" dirty="0"/>
              <a:t>Day 1</a:t>
            </a:r>
            <a:endParaRPr sz="2400" b="0" i="1" dirty="0"/>
          </a:p>
        </p:txBody>
      </p:sp>
    </p:spTree>
    <p:extLst>
      <p:ext uri="{BB962C8B-B14F-4D97-AF65-F5344CB8AC3E}">
        <p14:creationId xmlns:p14="http://schemas.microsoft.com/office/powerpoint/2010/main" val="222109538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The Lab.jpg" descr="The Lab.jpg"/>
          <p:cNvPicPr>
            <a:picLocks noChangeAspect="1"/>
          </p:cNvPicPr>
          <p:nvPr/>
        </p:nvPicPr>
        <p:blipFill>
          <a:blip r:embed="rId3" cstate="email">
            <a:alphaModFix amt="62000"/>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0" y="0"/>
            <a:ext cx="9144000" cy="6858000"/>
          </a:xfrm>
          <a:prstGeom prst="rect">
            <a:avLst/>
          </a:prstGeom>
          <a:ln w="12700">
            <a:miter lim="400000"/>
          </a:ln>
        </p:spPr>
      </p:pic>
      <p:sp>
        <p:nvSpPr>
          <p:cNvPr id="142"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43" name="Who are we?"/>
          <p:cNvSpPr>
            <a:spLocks noGrp="1"/>
          </p:cNvSpPr>
          <p:nvPr>
            <p:ph type="title"/>
          </p:nvPr>
        </p:nvSpPr>
        <p:spPr>
          <a:xfrm>
            <a:off x="2455199" y="593375"/>
            <a:ext cx="6377102" cy="763501"/>
          </a:xfrm>
          <a:prstGeom prst="rect">
            <a:avLst/>
          </a:prstGeom>
        </p:spPr>
        <p:txBody>
          <a:bodyPr/>
          <a:lstStyle/>
          <a:p>
            <a:pPr defTabSz="704087">
              <a:defRPr sz="3696" b="1">
                <a:latin typeface="+mn-lt"/>
                <a:ea typeface="+mn-ea"/>
                <a:cs typeface="+mn-cs"/>
                <a:sym typeface="Helvetica"/>
              </a:defRPr>
            </a:pPr>
            <a:r>
              <a:t>Who are </a:t>
            </a:r>
            <a:r>
              <a:rPr>
                <a:solidFill>
                  <a:srgbClr val="FAA619"/>
                </a:solidFill>
              </a:rPr>
              <a:t>we?</a:t>
            </a:r>
          </a:p>
        </p:txBody>
      </p:sp>
      <p:pic>
        <p:nvPicPr>
          <p:cNvPr id="144" name="Logo_white.png" descr="Logo_white.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40099" y="739671"/>
            <a:ext cx="1445818" cy="255758"/>
          </a:xfrm>
          <a:prstGeom prst="rect">
            <a:avLst/>
          </a:prstGeom>
          <a:ln w="12700">
            <a:miter lim="400000"/>
          </a:ln>
        </p:spPr>
      </p:pic>
      <p:sp>
        <p:nvSpPr>
          <p:cNvPr id="6" name="Let’s get to know each other!"/>
          <p:cNvSpPr/>
          <p:nvPr/>
        </p:nvSpPr>
        <p:spPr>
          <a:xfrm>
            <a:off x="2455199" y="2430522"/>
            <a:ext cx="5863611" cy="1044199"/>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Autofit/>
          </a:bodyPr>
          <a:lstStyle>
            <a:lvl1pPr>
              <a:defRPr sz="3600" b="1">
                <a:latin typeface="+mn-lt"/>
                <a:ea typeface="+mn-ea"/>
                <a:cs typeface="+mn-cs"/>
                <a:sym typeface="Helvetica"/>
              </a:defRPr>
            </a:lvl1pPr>
          </a:lstStyle>
          <a:p>
            <a:r>
              <a:rPr lang="en-US" sz="2800" dirty="0"/>
              <a:t>Let’s introduce ourselves.</a:t>
            </a:r>
            <a:endParaRPr sz="2800" dirty="0"/>
          </a:p>
        </p:txBody>
      </p:sp>
    </p:spTree>
    <p:extLst>
      <p:ext uri="{BB962C8B-B14F-4D97-AF65-F5344CB8AC3E}">
        <p14:creationId xmlns:p14="http://schemas.microsoft.com/office/powerpoint/2010/main" val="331542546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74" name="What is innovation?:"/>
          <p:cNvSpPr/>
          <p:nvPr/>
        </p:nvSpPr>
        <p:spPr>
          <a:xfrm>
            <a:off x="489200" y="670774"/>
            <a:ext cx="1639799" cy="61552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Design + Innovation</a:t>
            </a:r>
            <a:endParaRPr dirty="0">
              <a:solidFill>
                <a:srgbClr val="000000"/>
              </a:solidFill>
            </a:endParaRPr>
          </a:p>
        </p:txBody>
      </p:sp>
      <p:sp>
        <p:nvSpPr>
          <p:cNvPr id="175" name="What is innovation?"/>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dirty="0"/>
              <a:t>What is innovation?</a:t>
            </a:r>
          </a:p>
        </p:txBody>
      </p:sp>
      <p:grpSp>
        <p:nvGrpSpPr>
          <p:cNvPr id="180" name="Group"/>
          <p:cNvGrpSpPr/>
          <p:nvPr/>
        </p:nvGrpSpPr>
        <p:grpSpPr>
          <a:xfrm>
            <a:off x="3109226" y="4358752"/>
            <a:ext cx="450503" cy="449948"/>
            <a:chOff x="0" y="0"/>
            <a:chExt cx="450502" cy="449947"/>
          </a:xfrm>
        </p:grpSpPr>
        <p:sp>
          <p:nvSpPr>
            <p:cNvPr id="177" name="Square"/>
            <p:cNvSpPr/>
            <p:nvPr/>
          </p:nvSpPr>
          <p:spPr>
            <a:xfrm>
              <a:off x="-1" y="0"/>
              <a:ext cx="450504" cy="449948"/>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178" name="Line"/>
            <p:cNvSpPr/>
            <p:nvPr/>
          </p:nvSpPr>
          <p:spPr>
            <a:xfrm>
              <a:off x="117434" y="134614"/>
              <a:ext cx="21437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179" name="Line"/>
            <p:cNvSpPr/>
            <p:nvPr/>
          </p:nvSpPr>
          <p:spPr>
            <a:xfrm>
              <a:off x="117434" y="217058"/>
              <a:ext cx="156588"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184" name="Group"/>
          <p:cNvGrpSpPr/>
          <p:nvPr/>
        </p:nvGrpSpPr>
        <p:grpSpPr>
          <a:xfrm>
            <a:off x="6203770" y="3444352"/>
            <a:ext cx="450503" cy="449948"/>
            <a:chOff x="0" y="0"/>
            <a:chExt cx="450502" cy="449947"/>
          </a:xfrm>
        </p:grpSpPr>
        <p:sp>
          <p:nvSpPr>
            <p:cNvPr id="181" name="Square"/>
            <p:cNvSpPr/>
            <p:nvPr/>
          </p:nvSpPr>
          <p:spPr>
            <a:xfrm>
              <a:off x="-1" y="0"/>
              <a:ext cx="450504" cy="449948"/>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182" name="Line"/>
            <p:cNvSpPr/>
            <p:nvPr/>
          </p:nvSpPr>
          <p:spPr>
            <a:xfrm>
              <a:off x="117434" y="134614"/>
              <a:ext cx="21437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183" name="Line"/>
            <p:cNvSpPr/>
            <p:nvPr/>
          </p:nvSpPr>
          <p:spPr>
            <a:xfrm>
              <a:off x="117434" y="217058"/>
              <a:ext cx="156588"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188" name="Group"/>
          <p:cNvGrpSpPr/>
          <p:nvPr/>
        </p:nvGrpSpPr>
        <p:grpSpPr>
          <a:xfrm>
            <a:off x="5236001" y="5185255"/>
            <a:ext cx="450503" cy="449948"/>
            <a:chOff x="0" y="0"/>
            <a:chExt cx="450502" cy="449947"/>
          </a:xfrm>
        </p:grpSpPr>
        <p:sp>
          <p:nvSpPr>
            <p:cNvPr id="185" name="Square"/>
            <p:cNvSpPr/>
            <p:nvPr/>
          </p:nvSpPr>
          <p:spPr>
            <a:xfrm>
              <a:off x="-1" y="0"/>
              <a:ext cx="450504" cy="449948"/>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186" name="Line"/>
            <p:cNvSpPr/>
            <p:nvPr/>
          </p:nvSpPr>
          <p:spPr>
            <a:xfrm>
              <a:off x="117434" y="134614"/>
              <a:ext cx="21437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187" name="Line"/>
            <p:cNvSpPr/>
            <p:nvPr/>
          </p:nvSpPr>
          <p:spPr>
            <a:xfrm>
              <a:off x="117434" y="217058"/>
              <a:ext cx="156588"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sp>
        <p:nvSpPr>
          <p:cNvPr id="189" name="Square"/>
          <p:cNvSpPr/>
          <p:nvPr/>
        </p:nvSpPr>
        <p:spPr>
          <a:xfrm>
            <a:off x="7326034" y="4043417"/>
            <a:ext cx="450505" cy="449949"/>
          </a:xfrm>
          <a:prstGeom prst="rect">
            <a:avLst/>
          </a:prstGeom>
          <a:noFill/>
          <a:ln w="38100" cap="flat">
            <a:solidFill>
              <a:srgbClr val="0098A2"/>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190" name="Line"/>
          <p:cNvSpPr/>
          <p:nvPr/>
        </p:nvSpPr>
        <p:spPr>
          <a:xfrm>
            <a:off x="7443469" y="4178031"/>
            <a:ext cx="214370"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191" name="Line"/>
          <p:cNvSpPr/>
          <p:nvPr/>
        </p:nvSpPr>
        <p:spPr>
          <a:xfrm>
            <a:off x="7443469" y="4260475"/>
            <a:ext cx="156588"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23" name="Square"/>
          <p:cNvSpPr/>
          <p:nvPr/>
        </p:nvSpPr>
        <p:spPr>
          <a:xfrm>
            <a:off x="5569069" y="3892163"/>
            <a:ext cx="450505" cy="449949"/>
          </a:xfrm>
          <a:prstGeom prst="rect">
            <a:avLst/>
          </a:prstGeom>
          <a:noFill/>
          <a:ln w="38100" cap="flat">
            <a:solidFill>
              <a:srgbClr val="0098A2"/>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24" name="Line"/>
          <p:cNvSpPr/>
          <p:nvPr/>
        </p:nvSpPr>
        <p:spPr>
          <a:xfrm>
            <a:off x="5686504" y="4026777"/>
            <a:ext cx="214370"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25" name="Line"/>
          <p:cNvSpPr/>
          <p:nvPr/>
        </p:nvSpPr>
        <p:spPr>
          <a:xfrm>
            <a:off x="5686504" y="4109221"/>
            <a:ext cx="156588"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27" name="Square"/>
          <p:cNvSpPr/>
          <p:nvPr/>
        </p:nvSpPr>
        <p:spPr>
          <a:xfrm>
            <a:off x="3953601" y="5170549"/>
            <a:ext cx="450505" cy="449949"/>
          </a:xfrm>
          <a:prstGeom prst="rect">
            <a:avLst/>
          </a:prstGeom>
          <a:noFill/>
          <a:ln w="38100" cap="flat">
            <a:solidFill>
              <a:srgbClr val="0098A2"/>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28" name="Line"/>
          <p:cNvSpPr/>
          <p:nvPr/>
        </p:nvSpPr>
        <p:spPr>
          <a:xfrm>
            <a:off x="4071036" y="5305163"/>
            <a:ext cx="214370"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29" name="Line"/>
          <p:cNvSpPr/>
          <p:nvPr/>
        </p:nvSpPr>
        <p:spPr>
          <a:xfrm>
            <a:off x="4071036" y="5387607"/>
            <a:ext cx="156588"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31" name="Square"/>
          <p:cNvSpPr/>
          <p:nvPr/>
        </p:nvSpPr>
        <p:spPr>
          <a:xfrm>
            <a:off x="6654273" y="4960281"/>
            <a:ext cx="450505" cy="449949"/>
          </a:xfrm>
          <a:prstGeom prst="rect">
            <a:avLst/>
          </a:prstGeom>
          <a:noFill/>
          <a:ln w="38100" cap="flat">
            <a:solidFill>
              <a:schemeClr val="accent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32" name="Line"/>
          <p:cNvSpPr/>
          <p:nvPr/>
        </p:nvSpPr>
        <p:spPr>
          <a:xfrm>
            <a:off x="6771708" y="5094895"/>
            <a:ext cx="214370"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33" name="Line"/>
          <p:cNvSpPr/>
          <p:nvPr/>
        </p:nvSpPr>
        <p:spPr>
          <a:xfrm>
            <a:off x="6771708" y="5177339"/>
            <a:ext cx="156588"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35" name="Square"/>
          <p:cNvSpPr/>
          <p:nvPr/>
        </p:nvSpPr>
        <p:spPr>
          <a:xfrm>
            <a:off x="5978516" y="5729801"/>
            <a:ext cx="450505" cy="449949"/>
          </a:xfrm>
          <a:prstGeom prst="rect">
            <a:avLst/>
          </a:prstGeom>
          <a:noFill/>
          <a:ln w="38100" cap="flat">
            <a:solidFill>
              <a:schemeClr val="accent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36" name="Line"/>
          <p:cNvSpPr/>
          <p:nvPr/>
        </p:nvSpPr>
        <p:spPr>
          <a:xfrm>
            <a:off x="6095951" y="5864415"/>
            <a:ext cx="214370"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37" name="Line"/>
          <p:cNvSpPr/>
          <p:nvPr/>
        </p:nvSpPr>
        <p:spPr>
          <a:xfrm>
            <a:off x="6095951" y="5946859"/>
            <a:ext cx="156588"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grpSp>
        <p:nvGrpSpPr>
          <p:cNvPr id="38" name="Group"/>
          <p:cNvGrpSpPr/>
          <p:nvPr/>
        </p:nvGrpSpPr>
        <p:grpSpPr>
          <a:xfrm>
            <a:off x="7502517" y="5477967"/>
            <a:ext cx="450503" cy="449948"/>
            <a:chOff x="0" y="0"/>
            <a:chExt cx="450502" cy="449947"/>
          </a:xfrm>
        </p:grpSpPr>
        <p:sp>
          <p:nvSpPr>
            <p:cNvPr id="39" name="Square"/>
            <p:cNvSpPr/>
            <p:nvPr/>
          </p:nvSpPr>
          <p:spPr>
            <a:xfrm>
              <a:off x="-1" y="0"/>
              <a:ext cx="450504" cy="449948"/>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40" name="Line"/>
            <p:cNvSpPr/>
            <p:nvPr/>
          </p:nvSpPr>
          <p:spPr>
            <a:xfrm>
              <a:off x="117434" y="134614"/>
              <a:ext cx="21437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1" name="Line"/>
            <p:cNvSpPr/>
            <p:nvPr/>
          </p:nvSpPr>
          <p:spPr>
            <a:xfrm>
              <a:off x="117434" y="217058"/>
              <a:ext cx="156588"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42" name="Group"/>
          <p:cNvGrpSpPr/>
          <p:nvPr/>
        </p:nvGrpSpPr>
        <p:grpSpPr>
          <a:xfrm>
            <a:off x="4658431" y="4493366"/>
            <a:ext cx="450503" cy="449948"/>
            <a:chOff x="0" y="0"/>
            <a:chExt cx="450502" cy="449947"/>
          </a:xfrm>
        </p:grpSpPr>
        <p:sp>
          <p:nvSpPr>
            <p:cNvPr id="43" name="Square"/>
            <p:cNvSpPr/>
            <p:nvPr/>
          </p:nvSpPr>
          <p:spPr>
            <a:xfrm>
              <a:off x="-1" y="0"/>
              <a:ext cx="450504" cy="449948"/>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44" name="Line"/>
            <p:cNvSpPr/>
            <p:nvPr/>
          </p:nvSpPr>
          <p:spPr>
            <a:xfrm>
              <a:off x="117434" y="134614"/>
              <a:ext cx="21437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5" name="Line"/>
            <p:cNvSpPr/>
            <p:nvPr/>
          </p:nvSpPr>
          <p:spPr>
            <a:xfrm>
              <a:off x="117434" y="217058"/>
              <a:ext cx="156588"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sp>
        <p:nvSpPr>
          <p:cNvPr id="47" name="Square"/>
          <p:cNvSpPr/>
          <p:nvPr/>
        </p:nvSpPr>
        <p:spPr>
          <a:xfrm>
            <a:off x="2854450" y="5620498"/>
            <a:ext cx="450505" cy="449949"/>
          </a:xfrm>
          <a:prstGeom prst="rect">
            <a:avLst/>
          </a:prstGeom>
          <a:noFill/>
          <a:ln w="38100" cap="flat">
            <a:solidFill>
              <a:schemeClr val="accent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48" name="Line"/>
          <p:cNvSpPr/>
          <p:nvPr/>
        </p:nvSpPr>
        <p:spPr>
          <a:xfrm>
            <a:off x="2971885" y="5755112"/>
            <a:ext cx="214370"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49" name="Line"/>
          <p:cNvSpPr/>
          <p:nvPr/>
        </p:nvSpPr>
        <p:spPr>
          <a:xfrm>
            <a:off x="2971885" y="5837556"/>
            <a:ext cx="156588"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51" name="Square"/>
          <p:cNvSpPr/>
          <p:nvPr/>
        </p:nvSpPr>
        <p:spPr>
          <a:xfrm>
            <a:off x="3929301" y="3578966"/>
            <a:ext cx="450505" cy="449949"/>
          </a:xfrm>
          <a:prstGeom prst="rect">
            <a:avLst/>
          </a:prstGeom>
          <a:noFill/>
          <a:ln w="38100" cap="flat">
            <a:solidFill>
              <a:schemeClr val="accent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52" name="Line"/>
          <p:cNvSpPr/>
          <p:nvPr/>
        </p:nvSpPr>
        <p:spPr>
          <a:xfrm>
            <a:off x="4046736" y="3713580"/>
            <a:ext cx="214370"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53" name="Line"/>
          <p:cNvSpPr/>
          <p:nvPr/>
        </p:nvSpPr>
        <p:spPr>
          <a:xfrm>
            <a:off x="4046736" y="3796024"/>
            <a:ext cx="156588" cy="1"/>
          </a:xfrm>
          <a:prstGeom prst="line">
            <a:avLst/>
          </a:prstGeom>
          <a:noFill/>
          <a:ln w="38100" cap="flat">
            <a:solidFill>
              <a:schemeClr val="accent4"/>
            </a:solidFill>
            <a:prstDash val="solid"/>
            <a:round/>
          </a:ln>
          <a:effectLst/>
        </p:spPr>
        <p:txBody>
          <a:bodyPr wrap="square" lIns="45719" tIns="45719" rIns="45719" bIns="45719" numCol="1" anchor="t">
            <a:noAutofit/>
          </a:bodyPr>
          <a:lstStyle/>
          <a:p>
            <a:endParaRPr/>
          </a:p>
        </p:txBody>
      </p:sp>
      <p:sp>
        <p:nvSpPr>
          <p:cNvPr id="54" name="Square"/>
          <p:cNvSpPr/>
          <p:nvPr/>
        </p:nvSpPr>
        <p:spPr>
          <a:xfrm>
            <a:off x="2854450" y="3380077"/>
            <a:ext cx="450505" cy="449949"/>
          </a:xfrm>
          <a:prstGeom prst="rect">
            <a:avLst/>
          </a:prstGeom>
          <a:noFill/>
          <a:ln w="38100" cap="flat">
            <a:solidFill>
              <a:srgbClr val="0098A2"/>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55" name="Line"/>
          <p:cNvSpPr/>
          <p:nvPr/>
        </p:nvSpPr>
        <p:spPr>
          <a:xfrm>
            <a:off x="2971885" y="3514691"/>
            <a:ext cx="214370"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
        <p:nvSpPr>
          <p:cNvPr id="56" name="Line"/>
          <p:cNvSpPr/>
          <p:nvPr/>
        </p:nvSpPr>
        <p:spPr>
          <a:xfrm>
            <a:off x="2971885" y="3597135"/>
            <a:ext cx="156588" cy="1"/>
          </a:xfrm>
          <a:prstGeom prst="line">
            <a:avLst/>
          </a:prstGeom>
          <a:noFill/>
          <a:ln w="38100" cap="flat">
            <a:solidFill>
              <a:srgbClr val="0098A2"/>
            </a:solidFill>
            <a:prstDash val="solid"/>
            <a:round/>
          </a:ln>
          <a:effectLst/>
        </p:spPr>
        <p:txBody>
          <a:bodyPr wrap="square" lIns="45719" tIns="45719" rIns="45719" bIns="45719" numCol="1" anchor="t">
            <a:noAutofit/>
          </a:bodyPr>
          <a:lstStyle/>
          <a:p>
            <a:endParaRPr/>
          </a:p>
        </p:txBody>
      </p:sp>
    </p:spTree>
    <p:extLst>
      <p:ext uri="{BB962C8B-B14F-4D97-AF65-F5344CB8AC3E}">
        <p14:creationId xmlns:p14="http://schemas.microsoft.com/office/powerpoint/2010/main" val="135469578"/>
      </p:ext>
    </p:extLst>
  </p:cSld>
  <p:clrMapOvr>
    <a:masterClrMapping/>
  </p:clrMapOvr>
  <p:transition spd="med"/>
</p:sld>
</file>

<file path=ppt/theme/theme1.xml><?xml version="1.0" encoding="utf-8"?>
<a:theme xmlns:a="http://schemas.openxmlformats.org/drawingml/2006/main" name="simple-dark-2">
  <a:themeElements>
    <a:clrScheme name="simple-dark-2">
      <a:dk1>
        <a:srgbClr val="212121"/>
      </a:dk1>
      <a:lt1>
        <a:srgbClr val="FFFFFF"/>
      </a:lt1>
      <a:dk2>
        <a:srgbClr val="A7A7A7"/>
      </a:dk2>
      <a:lt2>
        <a:srgbClr val="535353"/>
      </a:lt2>
      <a:accent1>
        <a:srgbClr val="009688"/>
      </a:accent1>
      <a:accent2>
        <a:srgbClr val="EEEEEE"/>
      </a:accent2>
      <a:accent3>
        <a:srgbClr val="78909C"/>
      </a:accent3>
      <a:accent4>
        <a:srgbClr val="FFAB40"/>
      </a:accent4>
      <a:accent5>
        <a:srgbClr val="4DD0E1"/>
      </a:accent5>
      <a:accent6>
        <a:srgbClr val="EEFF41"/>
      </a:accent6>
      <a:hlink>
        <a:srgbClr val="0000FF"/>
      </a:hlink>
      <a:folHlink>
        <a:srgbClr val="FF00FF"/>
      </a:folHlink>
    </a:clrScheme>
    <a:fontScheme name="simple-dark-2">
      <a:majorFont>
        <a:latin typeface="Helvetica"/>
        <a:ea typeface="Helvetica"/>
        <a:cs typeface="Helvetica"/>
      </a:majorFont>
      <a:minorFont>
        <a:latin typeface="Helvetica"/>
        <a:ea typeface="Helvetica"/>
        <a:cs typeface="Helvetica"/>
      </a:minorFont>
    </a:fontScheme>
    <a:fmtScheme name="simple-dark-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12121"/>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dark-2">
  <a:themeElements>
    <a:clrScheme name="simple-dark-2">
      <a:dk1>
        <a:srgbClr val="000000"/>
      </a:dk1>
      <a:lt1>
        <a:srgbClr val="FFFFFF"/>
      </a:lt1>
      <a:dk2>
        <a:srgbClr val="A7A7A7"/>
      </a:dk2>
      <a:lt2>
        <a:srgbClr val="535353"/>
      </a:lt2>
      <a:accent1>
        <a:srgbClr val="009688"/>
      </a:accent1>
      <a:accent2>
        <a:srgbClr val="EEEEEE"/>
      </a:accent2>
      <a:accent3>
        <a:srgbClr val="78909C"/>
      </a:accent3>
      <a:accent4>
        <a:srgbClr val="FFAB40"/>
      </a:accent4>
      <a:accent5>
        <a:srgbClr val="4DD0E1"/>
      </a:accent5>
      <a:accent6>
        <a:srgbClr val="EEFF41"/>
      </a:accent6>
      <a:hlink>
        <a:srgbClr val="0000FF"/>
      </a:hlink>
      <a:folHlink>
        <a:srgbClr val="FF00FF"/>
      </a:folHlink>
    </a:clrScheme>
    <a:fontScheme name="simple-dark-2">
      <a:majorFont>
        <a:latin typeface="Helvetica"/>
        <a:ea typeface="Helvetica"/>
        <a:cs typeface="Helvetica"/>
      </a:majorFont>
      <a:minorFont>
        <a:latin typeface="Helvetica"/>
        <a:ea typeface="Helvetica"/>
        <a:cs typeface="Helvetica"/>
      </a:minorFont>
    </a:fontScheme>
    <a:fmtScheme name="simple-dark-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12121"/>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18536</TotalTime>
  <Words>1571</Words>
  <Application>Microsoft Office PowerPoint</Application>
  <PresentationFormat>On-screen Show (4:3)</PresentationFormat>
  <Paragraphs>275</Paragraphs>
  <Slides>67</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Arial</vt:lpstr>
      <vt:lpstr>Calibri</vt:lpstr>
      <vt:lpstr>Chivo</vt:lpstr>
      <vt:lpstr>Chivo Black</vt:lpstr>
      <vt:lpstr>Chivo Regular</vt:lpstr>
      <vt:lpstr>Helvetica</vt:lpstr>
      <vt:lpstr>Helvetica Light</vt:lpstr>
      <vt:lpstr>Helvetica Neue</vt:lpstr>
      <vt:lpstr>simple-dark-2</vt:lpstr>
      <vt:lpstr>Fundamentals of Human-Centered Design</vt:lpstr>
      <vt:lpstr>Welcome!</vt:lpstr>
      <vt:lpstr>The Lab at The Office of Personnel Management</vt:lpstr>
      <vt:lpstr>PowerPoint Presentation</vt:lpstr>
      <vt:lpstr>PowerPoint Presentation</vt:lpstr>
      <vt:lpstr>3 days, all day</vt:lpstr>
      <vt:lpstr>Day 1</vt:lpstr>
      <vt:lpstr>Who are we?</vt:lpstr>
      <vt:lpstr>What is innovation?</vt:lpstr>
      <vt:lpstr>Innovation in government</vt:lpstr>
      <vt:lpstr>PowerPoint Presentation</vt:lpstr>
      <vt:lpstr>PowerPoint Presentation</vt:lpstr>
      <vt:lpstr>PowerPoint Presentation</vt:lpstr>
      <vt:lpstr>PowerPoint Presentation</vt:lpstr>
      <vt:lpstr>PowerPoint Presentation</vt:lpstr>
      <vt:lpstr>A process greater than the sum of its products</vt:lpstr>
      <vt:lpstr>An integrative discipline, a connective methodology</vt:lpstr>
      <vt:lpstr>PowerPoint Presentation</vt:lpstr>
      <vt:lpstr>PowerPoint Presentation</vt:lpstr>
      <vt:lpstr>Everyone designs who devises  courses of action aimed at  changing existing situations  into preferred ones.</vt:lpstr>
      <vt:lpstr>PowerPoint Presentation</vt:lpstr>
      <vt:lpstr>PowerPoint Presentation</vt:lpstr>
      <vt:lpstr>PowerPoint Presentation</vt:lpstr>
      <vt:lpstr>Defining  Human-Centered Design  The discipline of navigating  complex problems and creatively designing effective solutions to meet people’s  real needs.</vt:lpstr>
      <vt:lpstr>PowerPoint Presentation</vt:lpstr>
      <vt:lpstr>PowerPoint Presentation</vt:lpstr>
      <vt:lpstr>PowerPoint Presentation</vt:lpstr>
      <vt:lpstr>Time for an exercise!</vt:lpstr>
      <vt:lpstr>PowerPoint Presentation</vt:lpstr>
      <vt:lpstr>PowerPoint Presentation</vt:lpstr>
      <vt:lpstr>PowerPoint Presentation</vt:lpstr>
      <vt:lpstr>Problem framing  Framing a design problem is a preliminary part of developing solutions.  </vt:lpstr>
      <vt:lpstr>Problem framing  It is a point of departure that helps measure progress in terms of how the initial framing evolves to more accurate framings.</vt:lpstr>
      <vt:lpstr>PowerPoint Presentation</vt:lpstr>
      <vt:lpstr>PowerPoint Presentation</vt:lpstr>
      <vt:lpstr>PowerPoint Presentation</vt:lpstr>
      <vt:lpstr>PowerPoint Presentation</vt:lpstr>
      <vt:lpstr>PowerPoint Presentation</vt:lpstr>
      <vt:lpstr>Our challenge* *a task or situation that tests someone’s abilities</vt:lpstr>
      <vt:lpstr>PowerPoint Presentation</vt:lpstr>
      <vt:lpstr>PowerPoint Presentation</vt:lpstr>
      <vt:lpstr>PowerPoint Presentation</vt:lpstr>
      <vt:lpstr>PowerPoint Presentation</vt:lpstr>
      <vt:lpstr>Explore: Design ethnography</vt:lpstr>
      <vt:lpstr>PowerPoint Presentation</vt:lpstr>
      <vt:lpstr>How do we learn about our stakeholders?</vt:lpstr>
      <vt:lpstr>PowerPoint Presentation</vt:lpstr>
      <vt:lpstr>Defining  Design ethnography  Design ethnography is best described as making the strange familiar and the familiar strange.</vt:lpstr>
      <vt:lpstr>Defining  Design ethnography  Design ethnography is best described as making the strange familiar and the familiar strange.</vt:lpstr>
      <vt:lpstr>“What people say and what people do and what they say they do are entirely different things.”</vt:lpstr>
      <vt:lpstr>“What people say and what people do and what they say they do are entirely different things.”</vt:lpstr>
      <vt:lpstr>PowerPoint Presentation</vt:lpstr>
      <vt:lpstr>PowerPoint Presentation</vt:lpstr>
      <vt:lpstr>PowerPoint Presentation</vt:lpstr>
      <vt:lpstr>PowerPoint Presentation</vt:lpstr>
      <vt:lpstr>PowerPoint Presentation</vt:lpstr>
      <vt:lpstr>Defining data collection   Structured approaches are planned beforehand (pre-arranged questions)  Unstructured approaches are ad-hoc (within the given area of focus)  Open approaches are planned but open to modification (the researcher decides on the spot)</vt:lpstr>
      <vt:lpstr>Interviewing Tips</vt:lpstr>
      <vt:lpstr>PowerPoint Presentation</vt:lpstr>
      <vt:lpstr>Our challenge* *a task or situation that tests someone’s abilities</vt:lpstr>
      <vt:lpstr>Explore: Conducting fieldwork</vt:lpstr>
      <vt:lpstr>Understand: Packaging and handling data</vt:lpstr>
      <vt:lpstr>PowerPoint Presentation</vt:lpstr>
      <vt:lpstr>PowerPoint Presentation</vt:lpstr>
      <vt:lpstr>PowerPoint Presentation</vt:lpstr>
      <vt:lpstr>Packaging and handling data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Human-Centered Design</dc:title>
  <dc:creator>Corcoran de Castillo, Blair A.</dc:creator>
  <cp:lastModifiedBy>Gorman, Peter</cp:lastModifiedBy>
  <cp:revision>180</cp:revision>
  <cp:lastPrinted>2019-09-17T00:18:38Z</cp:lastPrinted>
  <dcterms:modified xsi:type="dcterms:W3CDTF">2020-01-29T20:03:44Z</dcterms:modified>
</cp:coreProperties>
</file>